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8288000" cy="10287000"/>
  <p:notesSz cx="6858000" cy="9144000"/>
  <p:embeddedFontLst>
    <p:embeddedFont>
      <p:font typeface="Tenor Sans" panose="020B0604020202020204" charset="0"/>
      <p:regular r:id="rId21"/>
    </p:embeddedFont>
    <p:embeddedFont>
      <p:font typeface="The Seasons Bold" panose="020B0604020202020204" charset="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5" d="100"/>
          <a:sy n="45" d="100"/>
        </p:scale>
        <p:origin x="64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sv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4.svg"/><Relationship Id="rId7" Type="http://schemas.openxmlformats.org/officeDocument/2006/relationships/image" Target="../media/image5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6.svg"/><Relationship Id="rId7" Type="http://schemas.openxmlformats.org/officeDocument/2006/relationships/image" Target="../media/image18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5.svg"/><Relationship Id="rId10" Type="http://schemas.openxmlformats.org/officeDocument/2006/relationships/image" Target="../media/image25.png"/><Relationship Id="rId4" Type="http://schemas.openxmlformats.org/officeDocument/2006/relationships/image" Target="../media/image4.png"/><Relationship Id="rId9" Type="http://schemas.openxmlformats.org/officeDocument/2006/relationships/image" Target="../media/image10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4.svg"/><Relationship Id="rId7" Type="http://schemas.openxmlformats.org/officeDocument/2006/relationships/image" Target="../media/image5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16.svg"/><Relationship Id="rId10" Type="http://schemas.openxmlformats.org/officeDocument/2006/relationships/image" Target="../media/image26.png"/><Relationship Id="rId4" Type="http://schemas.openxmlformats.org/officeDocument/2006/relationships/image" Target="../media/image15.png"/><Relationship Id="rId9" Type="http://schemas.openxmlformats.org/officeDocument/2006/relationships/image" Target="../media/image10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19.png"/><Relationship Id="rId7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sv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20.svg"/><Relationship Id="rId9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19.png"/><Relationship Id="rId7" Type="http://schemas.openxmlformats.org/officeDocument/2006/relationships/image" Target="../media/image11.png"/><Relationship Id="rId12" Type="http://schemas.openxmlformats.org/officeDocument/2006/relationships/image" Target="../media/image2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sv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20.svg"/><Relationship Id="rId9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19.png"/><Relationship Id="rId7" Type="http://schemas.openxmlformats.org/officeDocument/2006/relationships/image" Target="../media/image11.png"/><Relationship Id="rId12" Type="http://schemas.openxmlformats.org/officeDocument/2006/relationships/image" Target="../media/image2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sv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20.svg"/><Relationship Id="rId9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6.svg"/><Relationship Id="rId7" Type="http://schemas.openxmlformats.org/officeDocument/2006/relationships/image" Target="../media/image18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9" Type="http://schemas.openxmlformats.org/officeDocument/2006/relationships/image" Target="../media/image10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30.svg"/><Relationship Id="rId7" Type="http://schemas.openxmlformats.org/officeDocument/2006/relationships/image" Target="../media/image34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svg"/><Relationship Id="rId4" Type="http://schemas.openxmlformats.org/officeDocument/2006/relationships/image" Target="../media/image31.png"/><Relationship Id="rId9" Type="http://schemas.openxmlformats.org/officeDocument/2006/relationships/image" Target="../media/image10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svg"/><Relationship Id="rId3" Type="http://schemas.openxmlformats.org/officeDocument/2006/relationships/image" Target="../media/image19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8.png"/><Relationship Id="rId5" Type="http://schemas.openxmlformats.org/officeDocument/2006/relationships/image" Target="../media/image4.png"/><Relationship Id="rId10" Type="http://schemas.openxmlformats.org/officeDocument/2006/relationships/image" Target="../media/image10.svg"/><Relationship Id="rId4" Type="http://schemas.openxmlformats.org/officeDocument/2006/relationships/image" Target="../media/image20.svg"/><Relationship Id="rId9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19.png"/><Relationship Id="rId7" Type="http://schemas.openxmlformats.org/officeDocument/2006/relationships/image" Target="../media/image11.png"/><Relationship Id="rId12" Type="http://schemas.openxmlformats.org/officeDocument/2006/relationships/image" Target="../media/image10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9.png"/><Relationship Id="rId5" Type="http://schemas.openxmlformats.org/officeDocument/2006/relationships/image" Target="../media/image4.png"/><Relationship Id="rId10" Type="http://schemas.openxmlformats.org/officeDocument/2006/relationships/hyperlink" Target="https://www.kaggle.com/datasets/robertritz/average-price-data-bls" TargetMode="External"/><Relationship Id="rId4" Type="http://schemas.openxmlformats.org/officeDocument/2006/relationships/image" Target="../media/image20.sv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4.svg"/><Relationship Id="rId7" Type="http://schemas.openxmlformats.org/officeDocument/2006/relationships/image" Target="../media/image5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16.svg"/><Relationship Id="rId10" Type="http://schemas.openxmlformats.org/officeDocument/2006/relationships/image" Target="../media/image10.svg"/><Relationship Id="rId4" Type="http://schemas.openxmlformats.org/officeDocument/2006/relationships/image" Target="../media/image15.pn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6.svg"/><Relationship Id="rId7" Type="http://schemas.openxmlformats.org/officeDocument/2006/relationships/image" Target="../media/image18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9" Type="http://schemas.openxmlformats.org/officeDocument/2006/relationships/image" Target="../media/image10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sv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22.svg"/><Relationship Id="rId3" Type="http://schemas.openxmlformats.org/officeDocument/2006/relationships/image" Target="../media/image19.png"/><Relationship Id="rId7" Type="http://schemas.openxmlformats.org/officeDocument/2006/relationships/image" Target="../media/image11.png"/><Relationship Id="rId12" Type="http://schemas.openxmlformats.org/officeDocument/2006/relationships/image" Target="../media/image2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sv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20.svg"/><Relationship Id="rId9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6.svg"/><Relationship Id="rId7" Type="http://schemas.openxmlformats.org/officeDocument/2006/relationships/image" Target="../media/image18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9" Type="http://schemas.openxmlformats.org/officeDocument/2006/relationships/image" Target="../media/image10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4.svg"/><Relationship Id="rId7" Type="http://schemas.openxmlformats.org/officeDocument/2006/relationships/image" Target="../media/image5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Relationship Id="rId9" Type="http://schemas.openxmlformats.org/officeDocument/2006/relationships/image" Target="../media/image10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6.svg"/><Relationship Id="rId7" Type="http://schemas.openxmlformats.org/officeDocument/2006/relationships/image" Target="../media/image18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9" Type="http://schemas.openxmlformats.org/officeDocument/2006/relationships/image" Target="../media/image10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6.svg"/><Relationship Id="rId7" Type="http://schemas.openxmlformats.org/officeDocument/2006/relationships/image" Target="../media/image18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5.svg"/><Relationship Id="rId10" Type="http://schemas.openxmlformats.org/officeDocument/2006/relationships/image" Target="../media/image23.png"/><Relationship Id="rId4" Type="http://schemas.openxmlformats.org/officeDocument/2006/relationships/image" Target="../media/image4.png"/><Relationship Id="rId9" Type="http://schemas.openxmlformats.org/officeDocument/2006/relationships/image" Target="../media/image10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3912142" y="-4037682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96408" r="-96408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-1870646" y="0"/>
            <a:ext cx="20949646" cy="10513053"/>
            <a:chOff x="0" y="0"/>
            <a:chExt cx="27932862" cy="14017403"/>
          </a:xfrm>
        </p:grpSpPr>
        <p:sp>
          <p:nvSpPr>
            <p:cNvPr id="4" name="Freeform 4"/>
            <p:cNvSpPr/>
            <p:nvPr/>
          </p:nvSpPr>
          <p:spPr>
            <a:xfrm rot="5400000">
              <a:off x="13940945" y="25486"/>
              <a:ext cx="14017403" cy="13966431"/>
            </a:xfrm>
            <a:custGeom>
              <a:avLst/>
              <a:gdLst/>
              <a:ahLst/>
              <a:cxnLst/>
              <a:rect l="l" t="t" r="r" b="b"/>
              <a:pathLst>
                <a:path w="14017403" h="13966431">
                  <a:moveTo>
                    <a:pt x="0" y="0"/>
                  </a:moveTo>
                  <a:lnTo>
                    <a:pt x="14017403" y="0"/>
                  </a:lnTo>
                  <a:lnTo>
                    <a:pt x="14017403" y="13966431"/>
                  </a:lnTo>
                  <a:lnTo>
                    <a:pt x="0" y="139664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Freeform 5"/>
            <p:cNvSpPr/>
            <p:nvPr/>
          </p:nvSpPr>
          <p:spPr>
            <a:xfrm rot="5400000">
              <a:off x="-25486" y="25486"/>
              <a:ext cx="14017403" cy="13966431"/>
            </a:xfrm>
            <a:custGeom>
              <a:avLst/>
              <a:gdLst/>
              <a:ahLst/>
              <a:cxnLst/>
              <a:rect l="l" t="t" r="r" b="b"/>
              <a:pathLst>
                <a:path w="14017403" h="13966431">
                  <a:moveTo>
                    <a:pt x="0" y="0"/>
                  </a:moveTo>
                  <a:lnTo>
                    <a:pt x="14017403" y="0"/>
                  </a:lnTo>
                  <a:lnTo>
                    <a:pt x="14017403" y="13966431"/>
                  </a:lnTo>
                  <a:lnTo>
                    <a:pt x="0" y="139664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Freeform 6"/>
          <p:cNvSpPr/>
          <p:nvPr/>
        </p:nvSpPr>
        <p:spPr>
          <a:xfrm>
            <a:off x="-209811" y="-351259"/>
            <a:ext cx="13509533" cy="1866772"/>
          </a:xfrm>
          <a:custGeom>
            <a:avLst/>
            <a:gdLst/>
            <a:ahLst/>
            <a:cxnLst/>
            <a:rect l="l" t="t" r="r" b="b"/>
            <a:pathLst>
              <a:path w="13509533" h="1866772">
                <a:moveTo>
                  <a:pt x="0" y="0"/>
                </a:moveTo>
                <a:lnTo>
                  <a:pt x="13509533" y="0"/>
                </a:lnTo>
                <a:lnTo>
                  <a:pt x="13509533" y="1866772"/>
                </a:lnTo>
                <a:lnTo>
                  <a:pt x="0" y="186677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2516871" y="1191321"/>
            <a:ext cx="13254258" cy="7904358"/>
          </a:xfrm>
          <a:custGeom>
            <a:avLst/>
            <a:gdLst/>
            <a:ahLst/>
            <a:cxnLst/>
            <a:rect l="l" t="t" r="r" b="b"/>
            <a:pathLst>
              <a:path w="13254258" h="7904358">
                <a:moveTo>
                  <a:pt x="0" y="0"/>
                </a:moveTo>
                <a:lnTo>
                  <a:pt x="13254258" y="0"/>
                </a:lnTo>
                <a:lnTo>
                  <a:pt x="13254258" y="7904358"/>
                </a:lnTo>
                <a:lnTo>
                  <a:pt x="0" y="790435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flipH="1" flipV="1">
            <a:off x="-2935845" y="8126792"/>
            <a:ext cx="16377091" cy="2263016"/>
          </a:xfrm>
          <a:custGeom>
            <a:avLst/>
            <a:gdLst/>
            <a:ahLst/>
            <a:cxnLst/>
            <a:rect l="l" t="t" r="r" b="b"/>
            <a:pathLst>
              <a:path w="16377091" h="2263016">
                <a:moveTo>
                  <a:pt x="16377091" y="2263016"/>
                </a:moveTo>
                <a:lnTo>
                  <a:pt x="0" y="2263016"/>
                </a:lnTo>
                <a:lnTo>
                  <a:pt x="0" y="0"/>
                </a:lnTo>
                <a:lnTo>
                  <a:pt x="16377091" y="0"/>
                </a:lnTo>
                <a:lnTo>
                  <a:pt x="16377091" y="2263016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4270480" y="3432052"/>
            <a:ext cx="9747041" cy="32488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411"/>
              </a:lnSpc>
            </a:pPr>
            <a:r>
              <a:rPr lang="en-US" sz="10293" b="1" spc="-298" dirty="0">
                <a:solidFill>
                  <a:srgbClr val="FFF5F0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FOOD PRICES &amp;</a:t>
            </a:r>
          </a:p>
          <a:p>
            <a:pPr algn="ctr">
              <a:lnSpc>
                <a:spcPts val="5146"/>
              </a:lnSpc>
            </a:pPr>
            <a:r>
              <a:rPr lang="en-US" sz="10293" b="1" spc="-298" dirty="0">
                <a:solidFill>
                  <a:srgbClr val="FFF5F0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EXPENDITURE</a:t>
            </a:r>
          </a:p>
        </p:txBody>
      </p:sp>
      <p:sp>
        <p:nvSpPr>
          <p:cNvPr id="10" name="Freeform 10"/>
          <p:cNvSpPr/>
          <p:nvPr/>
        </p:nvSpPr>
        <p:spPr>
          <a:xfrm rot="-275020" flipV="1">
            <a:off x="737306" y="-1077665"/>
            <a:ext cx="1964596" cy="2193995"/>
          </a:xfrm>
          <a:custGeom>
            <a:avLst/>
            <a:gdLst/>
            <a:ahLst/>
            <a:cxnLst/>
            <a:rect l="l" t="t" r="r" b="b"/>
            <a:pathLst>
              <a:path w="1964596" h="2193995">
                <a:moveTo>
                  <a:pt x="0" y="2193995"/>
                </a:moveTo>
                <a:lnTo>
                  <a:pt x="1964596" y="2193995"/>
                </a:lnTo>
                <a:lnTo>
                  <a:pt x="1964596" y="0"/>
                </a:lnTo>
                <a:lnTo>
                  <a:pt x="0" y="0"/>
                </a:lnTo>
                <a:lnTo>
                  <a:pt x="0" y="2193995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 rot="-275020" flipV="1">
            <a:off x="-82664" y="-621477"/>
            <a:ext cx="2955277" cy="3300354"/>
          </a:xfrm>
          <a:custGeom>
            <a:avLst/>
            <a:gdLst/>
            <a:ahLst/>
            <a:cxnLst/>
            <a:rect l="l" t="t" r="r" b="b"/>
            <a:pathLst>
              <a:path w="2955277" h="3300354">
                <a:moveTo>
                  <a:pt x="0" y="3300354"/>
                </a:moveTo>
                <a:lnTo>
                  <a:pt x="2955277" y="3300354"/>
                </a:lnTo>
                <a:lnTo>
                  <a:pt x="2955277" y="0"/>
                </a:lnTo>
                <a:lnTo>
                  <a:pt x="0" y="0"/>
                </a:lnTo>
                <a:lnTo>
                  <a:pt x="0" y="3300354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 flipH="1" flipV="1">
            <a:off x="12218700" y="8477611"/>
            <a:ext cx="16377091" cy="2263016"/>
          </a:xfrm>
          <a:custGeom>
            <a:avLst/>
            <a:gdLst/>
            <a:ahLst/>
            <a:cxnLst/>
            <a:rect l="l" t="t" r="r" b="b"/>
            <a:pathLst>
              <a:path w="16377091" h="2263016">
                <a:moveTo>
                  <a:pt x="16377091" y="2263016"/>
                </a:moveTo>
                <a:lnTo>
                  <a:pt x="0" y="2263016"/>
                </a:lnTo>
                <a:lnTo>
                  <a:pt x="0" y="0"/>
                </a:lnTo>
                <a:lnTo>
                  <a:pt x="16377091" y="0"/>
                </a:lnTo>
                <a:lnTo>
                  <a:pt x="16377091" y="2263016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 rot="-95963" flipH="1">
            <a:off x="15704412" y="8292068"/>
            <a:ext cx="1964596" cy="2193995"/>
          </a:xfrm>
          <a:custGeom>
            <a:avLst/>
            <a:gdLst/>
            <a:ahLst/>
            <a:cxnLst/>
            <a:rect l="l" t="t" r="r" b="b"/>
            <a:pathLst>
              <a:path w="1964596" h="2193995">
                <a:moveTo>
                  <a:pt x="1964596" y="0"/>
                </a:moveTo>
                <a:lnTo>
                  <a:pt x="0" y="0"/>
                </a:lnTo>
                <a:lnTo>
                  <a:pt x="0" y="2193995"/>
                </a:lnTo>
                <a:lnTo>
                  <a:pt x="1964596" y="2193995"/>
                </a:lnTo>
                <a:lnTo>
                  <a:pt x="1964596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 rot="-275020" flipH="1">
            <a:off x="15465445" y="6827434"/>
            <a:ext cx="2955277" cy="3300354"/>
          </a:xfrm>
          <a:custGeom>
            <a:avLst/>
            <a:gdLst/>
            <a:ahLst/>
            <a:cxnLst/>
            <a:rect l="l" t="t" r="r" b="b"/>
            <a:pathLst>
              <a:path w="2955277" h="3300354">
                <a:moveTo>
                  <a:pt x="2955277" y="0"/>
                </a:moveTo>
                <a:lnTo>
                  <a:pt x="0" y="0"/>
                </a:lnTo>
                <a:lnTo>
                  <a:pt x="0" y="3300354"/>
                </a:lnTo>
                <a:lnTo>
                  <a:pt x="2955277" y="3300354"/>
                </a:lnTo>
                <a:lnTo>
                  <a:pt x="2955277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>
            <a:off x="12218700" y="1515513"/>
            <a:ext cx="3455477" cy="3047102"/>
          </a:xfrm>
          <a:custGeom>
            <a:avLst/>
            <a:gdLst/>
            <a:ahLst/>
            <a:cxnLst/>
            <a:rect l="l" t="t" r="r" b="b"/>
            <a:pathLst>
              <a:path w="3455477" h="3047102">
                <a:moveTo>
                  <a:pt x="0" y="0"/>
                </a:moveTo>
                <a:lnTo>
                  <a:pt x="3455476" y="0"/>
                </a:lnTo>
                <a:lnTo>
                  <a:pt x="3455476" y="3047102"/>
                </a:lnTo>
                <a:lnTo>
                  <a:pt x="0" y="304710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>
            <a:off x="1797224" y="5256526"/>
            <a:ext cx="3455477" cy="3047102"/>
          </a:xfrm>
          <a:custGeom>
            <a:avLst/>
            <a:gdLst/>
            <a:ahLst/>
            <a:cxnLst/>
            <a:rect l="l" t="t" r="r" b="b"/>
            <a:pathLst>
              <a:path w="3455477" h="3047102">
                <a:moveTo>
                  <a:pt x="0" y="0"/>
                </a:moveTo>
                <a:lnTo>
                  <a:pt x="3455476" y="0"/>
                </a:lnTo>
                <a:lnTo>
                  <a:pt x="3455476" y="3047102"/>
                </a:lnTo>
                <a:lnTo>
                  <a:pt x="0" y="304710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17"/>
          <p:cNvSpPr/>
          <p:nvPr/>
        </p:nvSpPr>
        <p:spPr>
          <a:xfrm>
            <a:off x="14396938" y="-453360"/>
            <a:ext cx="4579543" cy="5015975"/>
          </a:xfrm>
          <a:custGeom>
            <a:avLst/>
            <a:gdLst/>
            <a:ahLst/>
            <a:cxnLst/>
            <a:rect l="l" t="t" r="r" b="b"/>
            <a:pathLst>
              <a:path w="4579543" h="5015975">
                <a:moveTo>
                  <a:pt x="0" y="0"/>
                </a:moveTo>
                <a:lnTo>
                  <a:pt x="4579544" y="0"/>
                </a:lnTo>
                <a:lnTo>
                  <a:pt x="4579544" y="5015975"/>
                </a:lnTo>
                <a:lnTo>
                  <a:pt x="0" y="501597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8"/>
          <p:cNvSpPr/>
          <p:nvPr/>
        </p:nvSpPr>
        <p:spPr>
          <a:xfrm flipH="1" flipV="1">
            <a:off x="-920680" y="5618804"/>
            <a:ext cx="4579543" cy="5015975"/>
          </a:xfrm>
          <a:custGeom>
            <a:avLst/>
            <a:gdLst/>
            <a:ahLst/>
            <a:cxnLst/>
            <a:rect l="l" t="t" r="r" b="b"/>
            <a:pathLst>
              <a:path w="4579543" h="5015975">
                <a:moveTo>
                  <a:pt x="4579543" y="5015975"/>
                </a:moveTo>
                <a:lnTo>
                  <a:pt x="0" y="5015975"/>
                </a:lnTo>
                <a:lnTo>
                  <a:pt x="0" y="0"/>
                </a:lnTo>
                <a:lnTo>
                  <a:pt x="4579543" y="0"/>
                </a:lnTo>
                <a:lnTo>
                  <a:pt x="4579543" y="5015975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TextBox 19"/>
          <p:cNvSpPr txBox="1"/>
          <p:nvPr/>
        </p:nvSpPr>
        <p:spPr>
          <a:xfrm>
            <a:off x="4537269" y="2980845"/>
            <a:ext cx="6280541" cy="13174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19"/>
              </a:lnSpc>
            </a:pPr>
            <a:r>
              <a:rPr lang="en-US" sz="3600" dirty="0">
                <a:solidFill>
                  <a:srgbClr val="FFFFFF"/>
                </a:solidFill>
                <a:latin typeface="Tenor Sans"/>
                <a:ea typeface="Tenor Sans"/>
                <a:cs typeface="Tenor Sans"/>
                <a:sym typeface="Tenor Sans"/>
              </a:rPr>
              <a:t>MAY 14TH 2025</a:t>
            </a:r>
          </a:p>
          <a:p>
            <a:pPr>
              <a:lnSpc>
                <a:spcPts val="3419"/>
              </a:lnSpc>
            </a:pPr>
            <a:r>
              <a:rPr lang="en-US" sz="3600" dirty="0">
                <a:solidFill>
                  <a:srgbClr val="FFFFFF"/>
                </a:solidFill>
                <a:latin typeface="Tenor Sans"/>
                <a:ea typeface="Tenor Sans"/>
                <a:cs typeface="Tenor Sans"/>
                <a:sym typeface="Tenor Sans"/>
              </a:rPr>
              <a:t>DATA 205 CRN 33334</a:t>
            </a:r>
          </a:p>
          <a:p>
            <a:pPr>
              <a:lnSpc>
                <a:spcPts val="3419"/>
              </a:lnSpc>
            </a:pPr>
            <a:endParaRPr lang="en-US" sz="3600" dirty="0">
              <a:solidFill>
                <a:srgbClr val="FFFFFF"/>
              </a:solidFill>
              <a:latin typeface="Tenor Sans"/>
              <a:ea typeface="Tenor Sans"/>
              <a:cs typeface="Tenor Sans"/>
              <a:sym typeface="Tenor Sans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6689271" y="6473266"/>
            <a:ext cx="5001576" cy="7182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010"/>
              </a:lnSpc>
            </a:pPr>
            <a:r>
              <a:rPr lang="en-US" sz="4293" dirty="0">
                <a:solidFill>
                  <a:srgbClr val="FFF5F0"/>
                </a:solidFill>
                <a:latin typeface="Tenor Sans"/>
                <a:ea typeface="Tenor Sans"/>
                <a:cs typeface="Tenor Sans"/>
                <a:sym typeface="Tenor Sans"/>
              </a:rPr>
              <a:t>Olivia Yuengling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39F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14652450" y="6199144"/>
            <a:ext cx="4579543" cy="5015975"/>
          </a:xfrm>
          <a:custGeom>
            <a:avLst/>
            <a:gdLst/>
            <a:ahLst/>
            <a:cxnLst/>
            <a:rect l="l" t="t" r="r" b="b"/>
            <a:pathLst>
              <a:path w="4579543" h="5015975">
                <a:moveTo>
                  <a:pt x="0" y="5015975"/>
                </a:moveTo>
                <a:lnTo>
                  <a:pt x="4579544" y="5015975"/>
                </a:lnTo>
                <a:lnTo>
                  <a:pt x="4579544" y="0"/>
                </a:lnTo>
                <a:lnTo>
                  <a:pt x="0" y="0"/>
                </a:lnTo>
                <a:lnTo>
                  <a:pt x="0" y="501597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flipH="1">
            <a:off x="0" y="-364155"/>
            <a:ext cx="4579543" cy="5015975"/>
          </a:xfrm>
          <a:custGeom>
            <a:avLst/>
            <a:gdLst/>
            <a:ahLst/>
            <a:cxnLst/>
            <a:rect l="l" t="t" r="r" b="b"/>
            <a:pathLst>
              <a:path w="4579543" h="5015975">
                <a:moveTo>
                  <a:pt x="4579543" y="0"/>
                </a:moveTo>
                <a:lnTo>
                  <a:pt x="0" y="0"/>
                </a:lnTo>
                <a:lnTo>
                  <a:pt x="0" y="5015976"/>
                </a:lnTo>
                <a:lnTo>
                  <a:pt x="4579543" y="5015976"/>
                </a:lnTo>
                <a:lnTo>
                  <a:pt x="4579543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0" y="0"/>
            <a:ext cx="20499185" cy="10287000"/>
            <a:chOff x="0" y="0"/>
            <a:chExt cx="27332247" cy="13716000"/>
          </a:xfrm>
        </p:grpSpPr>
        <p:sp>
          <p:nvSpPr>
            <p:cNvPr id="5" name="Freeform 5"/>
            <p:cNvSpPr/>
            <p:nvPr/>
          </p:nvSpPr>
          <p:spPr>
            <a:xfrm rot="5400000">
              <a:off x="13641185" y="24938"/>
              <a:ext cx="13716000" cy="13666124"/>
            </a:xfrm>
            <a:custGeom>
              <a:avLst/>
              <a:gdLst/>
              <a:ahLst/>
              <a:cxnLst/>
              <a:rect l="l" t="t" r="r" b="b"/>
              <a:pathLst>
                <a:path w="13716000" h="13666124">
                  <a:moveTo>
                    <a:pt x="0" y="0"/>
                  </a:moveTo>
                  <a:lnTo>
                    <a:pt x="13716000" y="0"/>
                  </a:lnTo>
                  <a:lnTo>
                    <a:pt x="13716000" y="13666124"/>
                  </a:lnTo>
                  <a:lnTo>
                    <a:pt x="0" y="136661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53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Freeform 6"/>
            <p:cNvSpPr/>
            <p:nvPr/>
          </p:nvSpPr>
          <p:spPr>
            <a:xfrm rot="5400000">
              <a:off x="-24938" y="24938"/>
              <a:ext cx="13716000" cy="13666124"/>
            </a:xfrm>
            <a:custGeom>
              <a:avLst/>
              <a:gdLst/>
              <a:ahLst/>
              <a:cxnLst/>
              <a:rect l="l" t="t" r="r" b="b"/>
              <a:pathLst>
                <a:path w="13716000" h="13666124">
                  <a:moveTo>
                    <a:pt x="0" y="0"/>
                  </a:moveTo>
                  <a:lnTo>
                    <a:pt x="13716000" y="0"/>
                  </a:lnTo>
                  <a:lnTo>
                    <a:pt x="13716000" y="13666124"/>
                  </a:lnTo>
                  <a:lnTo>
                    <a:pt x="0" y="136661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53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" name="Freeform 7"/>
          <p:cNvSpPr/>
          <p:nvPr/>
        </p:nvSpPr>
        <p:spPr>
          <a:xfrm rot="5400000">
            <a:off x="9471188" y="18704"/>
            <a:ext cx="10287000" cy="10249593"/>
          </a:xfrm>
          <a:custGeom>
            <a:avLst/>
            <a:gdLst/>
            <a:ahLst/>
            <a:cxnLst/>
            <a:rect l="l" t="t" r="r" b="b"/>
            <a:pathLst>
              <a:path w="10287000" h="10249593">
                <a:moveTo>
                  <a:pt x="0" y="0"/>
                </a:moveTo>
                <a:lnTo>
                  <a:pt x="10287000" y="0"/>
                </a:lnTo>
                <a:lnTo>
                  <a:pt x="10287000" y="10249592"/>
                </a:lnTo>
                <a:lnTo>
                  <a:pt x="0" y="102495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3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rot="5400000">
            <a:off x="-778404" y="18704"/>
            <a:ext cx="10287000" cy="10249593"/>
          </a:xfrm>
          <a:custGeom>
            <a:avLst/>
            <a:gdLst/>
            <a:ahLst/>
            <a:cxnLst/>
            <a:rect l="l" t="t" r="r" b="b"/>
            <a:pathLst>
              <a:path w="10287000" h="10249593">
                <a:moveTo>
                  <a:pt x="0" y="0"/>
                </a:moveTo>
                <a:lnTo>
                  <a:pt x="10287000" y="0"/>
                </a:lnTo>
                <a:lnTo>
                  <a:pt x="10287000" y="10249592"/>
                </a:lnTo>
                <a:lnTo>
                  <a:pt x="0" y="102495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3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9" name="Group 9"/>
          <p:cNvGrpSpPr/>
          <p:nvPr/>
        </p:nvGrpSpPr>
        <p:grpSpPr>
          <a:xfrm>
            <a:off x="1028700" y="1028700"/>
            <a:ext cx="16230600" cy="8229600"/>
            <a:chOff x="0" y="0"/>
            <a:chExt cx="4274726" cy="216746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274726" cy="2167467"/>
            </a:xfrm>
            <a:custGeom>
              <a:avLst/>
              <a:gdLst/>
              <a:ahLst/>
              <a:cxnLst/>
              <a:rect l="l" t="t" r="r" b="b"/>
              <a:pathLst>
                <a:path w="4274726" h="2167467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2143140"/>
                  </a:lnTo>
                  <a:cubicBezTo>
                    <a:pt x="4274726" y="2156575"/>
                    <a:pt x="4263834" y="2167467"/>
                    <a:pt x="4250399" y="2167467"/>
                  </a:cubicBezTo>
                  <a:lnTo>
                    <a:pt x="24327" y="2167467"/>
                  </a:lnTo>
                  <a:cubicBezTo>
                    <a:pt x="10891" y="2167467"/>
                    <a:pt x="0" y="2156575"/>
                    <a:pt x="0" y="2143140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FFF5F0"/>
            </a:solidFill>
            <a:ln w="209550" cap="rnd">
              <a:solidFill>
                <a:srgbClr val="A6646B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4274726" cy="2205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4047408" y="-364155"/>
            <a:ext cx="10884969" cy="1504105"/>
          </a:xfrm>
          <a:custGeom>
            <a:avLst/>
            <a:gdLst/>
            <a:ahLst/>
            <a:cxnLst/>
            <a:rect l="l" t="t" r="r" b="b"/>
            <a:pathLst>
              <a:path w="10884969" h="1504105">
                <a:moveTo>
                  <a:pt x="0" y="0"/>
                </a:moveTo>
                <a:lnTo>
                  <a:pt x="10884968" y="0"/>
                </a:lnTo>
                <a:lnTo>
                  <a:pt x="10884968" y="1504105"/>
                </a:lnTo>
                <a:lnTo>
                  <a:pt x="0" y="150410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 flipV="1">
            <a:off x="-1740969" y="9348025"/>
            <a:ext cx="10884969" cy="1504105"/>
          </a:xfrm>
          <a:custGeom>
            <a:avLst/>
            <a:gdLst/>
            <a:ahLst/>
            <a:cxnLst/>
            <a:rect l="l" t="t" r="r" b="b"/>
            <a:pathLst>
              <a:path w="10884969" h="1504105">
                <a:moveTo>
                  <a:pt x="0" y="1504105"/>
                </a:moveTo>
                <a:lnTo>
                  <a:pt x="10884969" y="1504105"/>
                </a:lnTo>
                <a:lnTo>
                  <a:pt x="10884969" y="0"/>
                </a:lnTo>
                <a:lnTo>
                  <a:pt x="0" y="0"/>
                </a:lnTo>
                <a:lnTo>
                  <a:pt x="0" y="1504105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>
            <a:off x="8246700" y="2750576"/>
            <a:ext cx="8329330" cy="4986822"/>
          </a:xfrm>
          <a:custGeom>
            <a:avLst/>
            <a:gdLst/>
            <a:ahLst/>
            <a:cxnLst/>
            <a:rect l="l" t="t" r="r" b="b"/>
            <a:pathLst>
              <a:path w="8329330" h="4986822">
                <a:moveTo>
                  <a:pt x="0" y="0"/>
                </a:moveTo>
                <a:lnTo>
                  <a:pt x="8329330" y="0"/>
                </a:lnTo>
                <a:lnTo>
                  <a:pt x="8329330" y="4986823"/>
                </a:lnTo>
                <a:lnTo>
                  <a:pt x="0" y="498682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b="-313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TextBox 15"/>
          <p:cNvSpPr txBox="1"/>
          <p:nvPr/>
        </p:nvSpPr>
        <p:spPr>
          <a:xfrm>
            <a:off x="2905999" y="1509462"/>
            <a:ext cx="12551074" cy="647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60"/>
              </a:lnSpc>
            </a:pPr>
            <a:r>
              <a:rPr lang="en-US" sz="3329" b="1" spc="66">
                <a:solidFill>
                  <a:srgbClr val="A6646B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FOOD PRICE TRENDS DURING HIGH INFLATION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809591" y="3146700"/>
            <a:ext cx="5807306" cy="46867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84418" lvl="1" indent="-242209" algn="l">
              <a:lnSpc>
                <a:spcPts val="3141"/>
              </a:lnSpc>
              <a:buFont typeface="Arial"/>
              <a:buChar char="•"/>
            </a:pPr>
            <a:r>
              <a:rPr lang="en-US" sz="2243">
                <a:solidFill>
                  <a:srgbClr val="A6646B"/>
                </a:solidFill>
                <a:latin typeface="Tenor Sans"/>
                <a:ea typeface="Tenor Sans"/>
                <a:cs typeface="Tenor Sans"/>
                <a:sym typeface="Tenor Sans"/>
              </a:rPr>
              <a:t>Higher income = more food spending, especially on dining out.</a:t>
            </a:r>
          </a:p>
          <a:p>
            <a:pPr marL="484418" lvl="1" indent="-242209" algn="l">
              <a:lnSpc>
                <a:spcPts val="3141"/>
              </a:lnSpc>
              <a:buFont typeface="Arial"/>
              <a:buChar char="•"/>
            </a:pPr>
            <a:r>
              <a:rPr lang="en-US" sz="2243" u="sng">
                <a:solidFill>
                  <a:srgbClr val="A6646B"/>
                </a:solidFill>
                <a:latin typeface="Tenor Sans"/>
                <a:ea typeface="Tenor Sans"/>
                <a:cs typeface="Tenor Sans"/>
                <a:sym typeface="Tenor Sans"/>
              </a:rPr>
              <a:t>Low-income groups </a:t>
            </a:r>
            <a:r>
              <a:rPr lang="en-US" sz="2243">
                <a:solidFill>
                  <a:srgbClr val="A6646B"/>
                </a:solidFill>
                <a:latin typeface="Tenor Sans"/>
                <a:ea typeface="Tenor Sans"/>
                <a:cs typeface="Tenor Sans"/>
                <a:sym typeface="Tenor Sans"/>
              </a:rPr>
              <a:t>spend mostly on groceries.</a:t>
            </a:r>
          </a:p>
          <a:p>
            <a:pPr marL="484418" lvl="1" indent="-242209" algn="l">
              <a:lnSpc>
                <a:spcPts val="3141"/>
              </a:lnSpc>
              <a:buFont typeface="Arial"/>
              <a:buChar char="•"/>
            </a:pPr>
            <a:r>
              <a:rPr lang="en-US" sz="2243">
                <a:solidFill>
                  <a:srgbClr val="A6646B"/>
                </a:solidFill>
                <a:latin typeface="Tenor Sans"/>
                <a:ea typeface="Tenor Sans"/>
                <a:cs typeface="Tenor Sans"/>
                <a:sym typeface="Tenor Sans"/>
              </a:rPr>
              <a:t>Dining out </a:t>
            </a:r>
            <a:r>
              <a:rPr lang="en-US" sz="2243" u="sng">
                <a:solidFill>
                  <a:srgbClr val="A6646B"/>
                </a:solidFill>
                <a:latin typeface="Tenor Sans"/>
                <a:ea typeface="Tenor Sans"/>
                <a:cs typeface="Tenor Sans"/>
                <a:sym typeface="Tenor Sans"/>
              </a:rPr>
              <a:t>rises sharply</a:t>
            </a:r>
            <a:r>
              <a:rPr lang="en-US" sz="2243">
                <a:solidFill>
                  <a:srgbClr val="A6646B"/>
                </a:solidFill>
                <a:latin typeface="Tenor Sans"/>
                <a:ea typeface="Tenor Sans"/>
                <a:cs typeface="Tenor Sans"/>
                <a:sym typeface="Tenor Sans"/>
              </a:rPr>
              <a:t> with income.</a:t>
            </a:r>
          </a:p>
          <a:p>
            <a:pPr marL="484418" lvl="1" indent="-242209" algn="l">
              <a:lnSpc>
                <a:spcPts val="3141"/>
              </a:lnSpc>
              <a:buFont typeface="Arial"/>
              <a:buChar char="•"/>
            </a:pPr>
            <a:r>
              <a:rPr lang="en-US" sz="2243">
                <a:solidFill>
                  <a:srgbClr val="A6646B"/>
                </a:solidFill>
                <a:latin typeface="Tenor Sans"/>
                <a:ea typeface="Tenor Sans"/>
                <a:cs typeface="Tenor Sans"/>
                <a:sym typeface="Tenor Sans"/>
              </a:rPr>
              <a:t>School meals stay minimal across all groups.</a:t>
            </a:r>
          </a:p>
          <a:p>
            <a:pPr marL="484418" lvl="1" indent="-242209" algn="l">
              <a:lnSpc>
                <a:spcPts val="3141"/>
              </a:lnSpc>
              <a:buFont typeface="Arial"/>
              <a:buChar char="•"/>
            </a:pPr>
            <a:r>
              <a:rPr lang="en-US" sz="2243">
                <a:solidFill>
                  <a:srgbClr val="A6646B"/>
                </a:solidFill>
                <a:latin typeface="Tenor Sans"/>
                <a:ea typeface="Tenor Sans"/>
                <a:cs typeface="Tenor Sans"/>
                <a:sym typeface="Tenor Sans"/>
              </a:rPr>
              <a:t>Spending patterns stay stable from 2015–2017.</a:t>
            </a:r>
          </a:p>
          <a:p>
            <a:pPr marL="968836" lvl="2" indent="-322945" algn="l">
              <a:lnSpc>
                <a:spcPts val="3141"/>
              </a:lnSpc>
              <a:buFont typeface="Arial"/>
              <a:buChar char="⚬"/>
            </a:pPr>
            <a:r>
              <a:rPr lang="en-US" sz="2243">
                <a:solidFill>
                  <a:srgbClr val="A6646B"/>
                </a:solidFill>
                <a:latin typeface="Tenor Sans"/>
                <a:ea typeface="Tenor Sans"/>
                <a:cs typeface="Tenor Sans"/>
                <a:sym typeface="Tenor Sans"/>
              </a:rPr>
              <a:t>Higher expenditures from 2013-2014</a:t>
            </a:r>
          </a:p>
          <a:p>
            <a:pPr algn="l">
              <a:lnSpc>
                <a:spcPts val="3141"/>
              </a:lnSpc>
            </a:pPr>
            <a:endParaRPr lang="en-US" sz="2243">
              <a:solidFill>
                <a:srgbClr val="A6646B"/>
              </a:solidFill>
              <a:latin typeface="Tenor Sans"/>
              <a:ea typeface="Tenor Sans"/>
              <a:cs typeface="Tenor Sans"/>
              <a:sym typeface="Tenor San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64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264378"/>
            <a:ext cx="20499185" cy="10287000"/>
            <a:chOff x="0" y="0"/>
            <a:chExt cx="27332247" cy="13716000"/>
          </a:xfrm>
        </p:grpSpPr>
        <p:sp>
          <p:nvSpPr>
            <p:cNvPr id="3" name="Freeform 3"/>
            <p:cNvSpPr/>
            <p:nvPr/>
          </p:nvSpPr>
          <p:spPr>
            <a:xfrm rot="5400000">
              <a:off x="13641185" y="24938"/>
              <a:ext cx="13716000" cy="13666124"/>
            </a:xfrm>
            <a:custGeom>
              <a:avLst/>
              <a:gdLst/>
              <a:ahLst/>
              <a:cxnLst/>
              <a:rect l="l" t="t" r="r" b="b"/>
              <a:pathLst>
                <a:path w="13716000" h="13666124">
                  <a:moveTo>
                    <a:pt x="0" y="0"/>
                  </a:moveTo>
                  <a:lnTo>
                    <a:pt x="13716000" y="0"/>
                  </a:lnTo>
                  <a:lnTo>
                    <a:pt x="13716000" y="13666124"/>
                  </a:lnTo>
                  <a:lnTo>
                    <a:pt x="0" y="136661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Freeform 4"/>
            <p:cNvSpPr/>
            <p:nvPr/>
          </p:nvSpPr>
          <p:spPr>
            <a:xfrm rot="5400000">
              <a:off x="-24938" y="24938"/>
              <a:ext cx="13716000" cy="13666124"/>
            </a:xfrm>
            <a:custGeom>
              <a:avLst/>
              <a:gdLst/>
              <a:ahLst/>
              <a:cxnLst/>
              <a:rect l="l" t="t" r="r" b="b"/>
              <a:pathLst>
                <a:path w="13716000" h="13666124">
                  <a:moveTo>
                    <a:pt x="0" y="0"/>
                  </a:moveTo>
                  <a:lnTo>
                    <a:pt x="13716000" y="0"/>
                  </a:lnTo>
                  <a:lnTo>
                    <a:pt x="13716000" y="13666124"/>
                  </a:lnTo>
                  <a:lnTo>
                    <a:pt x="0" y="136661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Freeform 5"/>
          <p:cNvSpPr/>
          <p:nvPr/>
        </p:nvSpPr>
        <p:spPr>
          <a:xfrm>
            <a:off x="10436110" y="-135555"/>
            <a:ext cx="8425526" cy="1164255"/>
          </a:xfrm>
          <a:custGeom>
            <a:avLst/>
            <a:gdLst/>
            <a:ahLst/>
            <a:cxnLst/>
            <a:rect l="l" t="t" r="r" b="b"/>
            <a:pathLst>
              <a:path w="8425526" h="1164255">
                <a:moveTo>
                  <a:pt x="0" y="0"/>
                </a:moveTo>
                <a:lnTo>
                  <a:pt x="8425526" y="0"/>
                </a:lnTo>
                <a:lnTo>
                  <a:pt x="8425526" y="1164255"/>
                </a:lnTo>
                <a:lnTo>
                  <a:pt x="0" y="11642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flipH="1" flipV="1">
            <a:off x="-750855" y="9258300"/>
            <a:ext cx="12386729" cy="1711621"/>
          </a:xfrm>
          <a:custGeom>
            <a:avLst/>
            <a:gdLst/>
            <a:ahLst/>
            <a:cxnLst/>
            <a:rect l="l" t="t" r="r" b="b"/>
            <a:pathLst>
              <a:path w="12386729" h="1711621">
                <a:moveTo>
                  <a:pt x="12386729" y="1711621"/>
                </a:moveTo>
                <a:lnTo>
                  <a:pt x="0" y="1711621"/>
                </a:lnTo>
                <a:lnTo>
                  <a:pt x="0" y="0"/>
                </a:lnTo>
                <a:lnTo>
                  <a:pt x="12386729" y="0"/>
                </a:lnTo>
                <a:lnTo>
                  <a:pt x="12386729" y="1711621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1028700" y="955587"/>
            <a:ext cx="16230600" cy="8375825"/>
            <a:chOff x="0" y="0"/>
            <a:chExt cx="4274726" cy="220597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274726" cy="2205979"/>
            </a:xfrm>
            <a:custGeom>
              <a:avLst/>
              <a:gdLst/>
              <a:ahLst/>
              <a:cxnLst/>
              <a:rect l="l" t="t" r="r" b="b"/>
              <a:pathLst>
                <a:path w="4274726" h="2205979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2181652"/>
                  </a:lnTo>
                  <a:cubicBezTo>
                    <a:pt x="4274726" y="2188104"/>
                    <a:pt x="4272163" y="2194291"/>
                    <a:pt x="4267601" y="2198854"/>
                  </a:cubicBezTo>
                  <a:cubicBezTo>
                    <a:pt x="4263039" y="2203416"/>
                    <a:pt x="4256851" y="2205979"/>
                    <a:pt x="4250399" y="2205979"/>
                  </a:cubicBezTo>
                  <a:lnTo>
                    <a:pt x="24327" y="2205979"/>
                  </a:lnTo>
                  <a:cubicBezTo>
                    <a:pt x="10891" y="2205979"/>
                    <a:pt x="0" y="2195087"/>
                    <a:pt x="0" y="2181652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D39FA4"/>
            </a:solidFill>
            <a:ln w="209550" cap="rnd">
              <a:solidFill>
                <a:srgbClr val="EFDFCC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4274726" cy="224407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6175986" y="6456011"/>
            <a:ext cx="2166628" cy="5226514"/>
          </a:xfrm>
          <a:custGeom>
            <a:avLst/>
            <a:gdLst/>
            <a:ahLst/>
            <a:cxnLst/>
            <a:rect l="l" t="t" r="r" b="b"/>
            <a:pathLst>
              <a:path w="2166628" h="5226514">
                <a:moveTo>
                  <a:pt x="0" y="0"/>
                </a:moveTo>
                <a:lnTo>
                  <a:pt x="2166628" y="0"/>
                </a:lnTo>
                <a:lnTo>
                  <a:pt x="2166628" y="5226514"/>
                </a:lnTo>
                <a:lnTo>
                  <a:pt x="0" y="522651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 flipH="1" flipV="1">
            <a:off x="-388822" y="-1584557"/>
            <a:ext cx="2166628" cy="5226514"/>
          </a:xfrm>
          <a:custGeom>
            <a:avLst/>
            <a:gdLst/>
            <a:ahLst/>
            <a:cxnLst/>
            <a:rect l="l" t="t" r="r" b="b"/>
            <a:pathLst>
              <a:path w="2166628" h="5226514">
                <a:moveTo>
                  <a:pt x="2166628" y="5226514"/>
                </a:moveTo>
                <a:lnTo>
                  <a:pt x="0" y="5226514"/>
                </a:lnTo>
                <a:lnTo>
                  <a:pt x="0" y="0"/>
                </a:lnTo>
                <a:lnTo>
                  <a:pt x="2166628" y="0"/>
                </a:lnTo>
                <a:lnTo>
                  <a:pt x="2166628" y="5226514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 rot="628685" flipH="1">
            <a:off x="269532" y="20241"/>
            <a:ext cx="3751536" cy="3308172"/>
          </a:xfrm>
          <a:custGeom>
            <a:avLst/>
            <a:gdLst/>
            <a:ahLst/>
            <a:cxnLst/>
            <a:rect l="l" t="t" r="r" b="b"/>
            <a:pathLst>
              <a:path w="3751536" h="3308172">
                <a:moveTo>
                  <a:pt x="3751536" y="0"/>
                </a:moveTo>
                <a:lnTo>
                  <a:pt x="0" y="0"/>
                </a:lnTo>
                <a:lnTo>
                  <a:pt x="0" y="3308173"/>
                </a:lnTo>
                <a:lnTo>
                  <a:pt x="3751536" y="3308173"/>
                </a:lnTo>
                <a:lnTo>
                  <a:pt x="3751536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1531053" y="3094610"/>
            <a:ext cx="7822913" cy="4827855"/>
          </a:xfrm>
          <a:custGeom>
            <a:avLst/>
            <a:gdLst/>
            <a:ahLst/>
            <a:cxnLst/>
            <a:rect l="l" t="t" r="r" b="b"/>
            <a:pathLst>
              <a:path w="7822913" h="4827855">
                <a:moveTo>
                  <a:pt x="0" y="0"/>
                </a:moveTo>
                <a:lnTo>
                  <a:pt x="7822912" y="0"/>
                </a:lnTo>
                <a:lnTo>
                  <a:pt x="7822912" y="4827855"/>
                </a:lnTo>
                <a:lnTo>
                  <a:pt x="0" y="482785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TextBox 14"/>
          <p:cNvSpPr txBox="1"/>
          <p:nvPr/>
        </p:nvSpPr>
        <p:spPr>
          <a:xfrm>
            <a:off x="9586291" y="3037460"/>
            <a:ext cx="6929957" cy="58632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FFF5F0"/>
                </a:solidFill>
                <a:latin typeface="Tenor Sans"/>
                <a:ea typeface="Tenor Sans"/>
                <a:cs typeface="Tenor Sans"/>
                <a:sym typeface="Tenor Sans"/>
              </a:rPr>
              <a:t>Sharp increases in 2015 across all income groups suggest a common economic shift (e.g., inflation or policy change).</a:t>
            </a:r>
          </a:p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 u="sng">
                <a:solidFill>
                  <a:srgbClr val="FFF5F0"/>
                </a:solidFill>
                <a:latin typeface="Tenor Sans"/>
                <a:ea typeface="Tenor Sans"/>
                <a:cs typeface="Tenor Sans"/>
                <a:sym typeface="Tenor Sans"/>
              </a:rPr>
              <a:t>Lower-income groups (&lt;$30K)</a:t>
            </a:r>
            <a:r>
              <a:rPr lang="en-US" sz="2400">
                <a:solidFill>
                  <a:srgbClr val="FFF5F0"/>
                </a:solidFill>
                <a:latin typeface="Tenor Sans"/>
                <a:ea typeface="Tenor Sans"/>
                <a:cs typeface="Tenor Sans"/>
                <a:sym typeface="Tenor Sans"/>
              </a:rPr>
              <a:t> saw the largest proportional increases in spending post-2014.</a:t>
            </a:r>
          </a:p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 u="sng">
                <a:solidFill>
                  <a:srgbClr val="FFF5F0"/>
                </a:solidFill>
                <a:latin typeface="Tenor Sans"/>
                <a:ea typeface="Tenor Sans"/>
                <a:cs typeface="Tenor Sans"/>
                <a:sym typeface="Tenor Sans"/>
              </a:rPr>
              <a:t>Higher-income groups (&gt; $50K)</a:t>
            </a:r>
            <a:r>
              <a:rPr lang="en-US" sz="2400">
                <a:solidFill>
                  <a:srgbClr val="FFF5F0"/>
                </a:solidFill>
                <a:latin typeface="Tenor Sans"/>
                <a:ea typeface="Tenor Sans"/>
                <a:cs typeface="Tenor Sans"/>
                <a:sym typeface="Tenor Sans"/>
              </a:rPr>
              <a:t> showed less consistent trends, with some dips (e.g., $70K+ drops in 2015).</a:t>
            </a:r>
          </a:p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FFF5F0"/>
                </a:solidFill>
                <a:latin typeface="Tenor Sans"/>
                <a:ea typeface="Tenor Sans"/>
                <a:cs typeface="Tenor Sans"/>
                <a:sym typeface="Tenor Sans"/>
              </a:rPr>
              <a:t>Spending gaps widened slightly, showing more divergence between low and high-income groups by 2017.</a:t>
            </a:r>
          </a:p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FFF5F0"/>
                </a:solidFill>
                <a:latin typeface="Tenor Sans"/>
                <a:ea typeface="Tenor Sans"/>
                <a:cs typeface="Tenor Sans"/>
                <a:sym typeface="Tenor Sans"/>
              </a:rPr>
              <a:t> </a:t>
            </a:r>
          </a:p>
          <a:p>
            <a:pPr algn="l">
              <a:lnSpc>
                <a:spcPts val="3359"/>
              </a:lnSpc>
            </a:pPr>
            <a:endParaRPr lang="en-US" sz="2400">
              <a:solidFill>
                <a:srgbClr val="FFF5F0"/>
              </a:solidFill>
              <a:latin typeface="Tenor Sans"/>
              <a:ea typeface="Tenor Sans"/>
              <a:cs typeface="Tenor Sans"/>
              <a:sym typeface="Tenor Sans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3078428" y="1540977"/>
            <a:ext cx="12551074" cy="647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60"/>
              </a:lnSpc>
            </a:pPr>
            <a:r>
              <a:rPr lang="en-US" sz="3329" b="1">
                <a:solidFill>
                  <a:srgbClr val="FFF5F0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FOOD EXPENDITURE TRENDS BY INCOME GROUP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39F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14652450" y="6199144"/>
            <a:ext cx="4579543" cy="5015975"/>
          </a:xfrm>
          <a:custGeom>
            <a:avLst/>
            <a:gdLst/>
            <a:ahLst/>
            <a:cxnLst/>
            <a:rect l="l" t="t" r="r" b="b"/>
            <a:pathLst>
              <a:path w="4579543" h="5015975">
                <a:moveTo>
                  <a:pt x="0" y="5015975"/>
                </a:moveTo>
                <a:lnTo>
                  <a:pt x="4579544" y="5015975"/>
                </a:lnTo>
                <a:lnTo>
                  <a:pt x="4579544" y="0"/>
                </a:lnTo>
                <a:lnTo>
                  <a:pt x="0" y="0"/>
                </a:lnTo>
                <a:lnTo>
                  <a:pt x="0" y="501597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flipH="1">
            <a:off x="0" y="-364155"/>
            <a:ext cx="4579543" cy="5015975"/>
          </a:xfrm>
          <a:custGeom>
            <a:avLst/>
            <a:gdLst/>
            <a:ahLst/>
            <a:cxnLst/>
            <a:rect l="l" t="t" r="r" b="b"/>
            <a:pathLst>
              <a:path w="4579543" h="5015975">
                <a:moveTo>
                  <a:pt x="4579543" y="0"/>
                </a:moveTo>
                <a:lnTo>
                  <a:pt x="0" y="0"/>
                </a:lnTo>
                <a:lnTo>
                  <a:pt x="0" y="5015976"/>
                </a:lnTo>
                <a:lnTo>
                  <a:pt x="4579543" y="5015976"/>
                </a:lnTo>
                <a:lnTo>
                  <a:pt x="4579543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5400000">
            <a:off x="9471188" y="18704"/>
            <a:ext cx="10287000" cy="10249593"/>
          </a:xfrm>
          <a:custGeom>
            <a:avLst/>
            <a:gdLst/>
            <a:ahLst/>
            <a:cxnLst/>
            <a:rect l="l" t="t" r="r" b="b"/>
            <a:pathLst>
              <a:path w="10287000" h="10249593">
                <a:moveTo>
                  <a:pt x="0" y="0"/>
                </a:moveTo>
                <a:lnTo>
                  <a:pt x="10287000" y="0"/>
                </a:lnTo>
                <a:lnTo>
                  <a:pt x="10287000" y="10249592"/>
                </a:lnTo>
                <a:lnTo>
                  <a:pt x="0" y="102495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3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5400000">
            <a:off x="-778404" y="18704"/>
            <a:ext cx="10287000" cy="10249593"/>
          </a:xfrm>
          <a:custGeom>
            <a:avLst/>
            <a:gdLst/>
            <a:ahLst/>
            <a:cxnLst/>
            <a:rect l="l" t="t" r="r" b="b"/>
            <a:pathLst>
              <a:path w="10287000" h="10249593">
                <a:moveTo>
                  <a:pt x="0" y="0"/>
                </a:moveTo>
                <a:lnTo>
                  <a:pt x="10287000" y="0"/>
                </a:lnTo>
                <a:lnTo>
                  <a:pt x="10287000" y="10249592"/>
                </a:lnTo>
                <a:lnTo>
                  <a:pt x="0" y="102495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3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1028700" y="1028700"/>
            <a:ext cx="16230600" cy="8229600"/>
            <a:chOff x="0" y="0"/>
            <a:chExt cx="4274726" cy="216746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274726" cy="2167467"/>
            </a:xfrm>
            <a:custGeom>
              <a:avLst/>
              <a:gdLst/>
              <a:ahLst/>
              <a:cxnLst/>
              <a:rect l="l" t="t" r="r" b="b"/>
              <a:pathLst>
                <a:path w="4274726" h="2167467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2143140"/>
                  </a:lnTo>
                  <a:cubicBezTo>
                    <a:pt x="4274726" y="2156575"/>
                    <a:pt x="4263834" y="2167467"/>
                    <a:pt x="4250399" y="2167467"/>
                  </a:cubicBezTo>
                  <a:lnTo>
                    <a:pt x="24327" y="2167467"/>
                  </a:lnTo>
                  <a:cubicBezTo>
                    <a:pt x="10891" y="2167467"/>
                    <a:pt x="0" y="2156575"/>
                    <a:pt x="0" y="2143140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A6646B"/>
            </a:solidFill>
            <a:ln w="209550" cap="rnd">
              <a:solidFill>
                <a:srgbClr val="EFDFCC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4274726" cy="2205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4047408" y="-364155"/>
            <a:ext cx="10884969" cy="1504105"/>
          </a:xfrm>
          <a:custGeom>
            <a:avLst/>
            <a:gdLst/>
            <a:ahLst/>
            <a:cxnLst/>
            <a:rect l="l" t="t" r="r" b="b"/>
            <a:pathLst>
              <a:path w="10884969" h="1504105">
                <a:moveTo>
                  <a:pt x="0" y="0"/>
                </a:moveTo>
                <a:lnTo>
                  <a:pt x="10884968" y="0"/>
                </a:lnTo>
                <a:lnTo>
                  <a:pt x="10884968" y="1504105"/>
                </a:lnTo>
                <a:lnTo>
                  <a:pt x="0" y="150410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 flipV="1">
            <a:off x="-1740969" y="9348025"/>
            <a:ext cx="10884969" cy="1504105"/>
          </a:xfrm>
          <a:custGeom>
            <a:avLst/>
            <a:gdLst/>
            <a:ahLst/>
            <a:cxnLst/>
            <a:rect l="l" t="t" r="r" b="b"/>
            <a:pathLst>
              <a:path w="10884969" h="1504105">
                <a:moveTo>
                  <a:pt x="0" y="1504105"/>
                </a:moveTo>
                <a:lnTo>
                  <a:pt x="10884969" y="1504105"/>
                </a:lnTo>
                <a:lnTo>
                  <a:pt x="10884969" y="0"/>
                </a:lnTo>
                <a:lnTo>
                  <a:pt x="0" y="0"/>
                </a:lnTo>
                <a:lnTo>
                  <a:pt x="0" y="1504105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 flipH="1">
            <a:off x="242606" y="398686"/>
            <a:ext cx="3455477" cy="3047102"/>
          </a:xfrm>
          <a:custGeom>
            <a:avLst/>
            <a:gdLst/>
            <a:ahLst/>
            <a:cxnLst/>
            <a:rect l="l" t="t" r="r" b="b"/>
            <a:pathLst>
              <a:path w="3455477" h="3047102">
                <a:moveTo>
                  <a:pt x="3455476" y="0"/>
                </a:moveTo>
                <a:lnTo>
                  <a:pt x="0" y="0"/>
                </a:lnTo>
                <a:lnTo>
                  <a:pt x="0" y="3047102"/>
                </a:lnTo>
                <a:lnTo>
                  <a:pt x="3455476" y="3047102"/>
                </a:lnTo>
                <a:lnTo>
                  <a:pt x="3455476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2175066" y="3305308"/>
            <a:ext cx="6968934" cy="4300828"/>
          </a:xfrm>
          <a:custGeom>
            <a:avLst/>
            <a:gdLst/>
            <a:ahLst/>
            <a:cxnLst/>
            <a:rect l="l" t="t" r="r" b="b"/>
            <a:pathLst>
              <a:path w="6968934" h="4300828">
                <a:moveTo>
                  <a:pt x="0" y="0"/>
                </a:moveTo>
                <a:lnTo>
                  <a:pt x="6968934" y="0"/>
                </a:lnTo>
                <a:lnTo>
                  <a:pt x="6968934" y="4300828"/>
                </a:lnTo>
                <a:lnTo>
                  <a:pt x="0" y="430082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9489892" y="3248158"/>
            <a:ext cx="6929957" cy="4606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FFF5F0"/>
                </a:solidFill>
                <a:latin typeface="Tenor Sans"/>
                <a:ea typeface="Tenor Sans"/>
                <a:cs typeface="Tenor Sans"/>
                <a:sym typeface="Tenor Sans"/>
              </a:rPr>
              <a:t>Seasonal peaks seen in </a:t>
            </a:r>
            <a:r>
              <a:rPr lang="en-US" sz="2400" u="sng">
                <a:solidFill>
                  <a:srgbClr val="FFF5F0"/>
                </a:solidFill>
                <a:latin typeface="Tenor Sans"/>
                <a:ea typeface="Tenor Sans"/>
                <a:cs typeface="Tenor Sans"/>
                <a:sym typeface="Tenor Sans"/>
              </a:rPr>
              <a:t>Beef, Fruits, and Seafood</a:t>
            </a:r>
            <a:r>
              <a:rPr lang="en-US" sz="2400">
                <a:solidFill>
                  <a:srgbClr val="FFF5F0"/>
                </a:solidFill>
                <a:latin typeface="Tenor Sans"/>
                <a:ea typeface="Tenor Sans"/>
                <a:cs typeface="Tenor Sans"/>
                <a:sym typeface="Tenor Sans"/>
              </a:rPr>
              <a:t> — prices rise in summer.</a:t>
            </a:r>
          </a:p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 u="sng">
                <a:solidFill>
                  <a:srgbClr val="FFF5F0"/>
                </a:solidFill>
                <a:latin typeface="Tenor Sans"/>
                <a:ea typeface="Tenor Sans"/>
                <a:cs typeface="Tenor Sans"/>
                <a:sym typeface="Tenor Sans"/>
              </a:rPr>
              <a:t>Eggs and Vegetables</a:t>
            </a:r>
            <a:r>
              <a:rPr lang="en-US" sz="2400">
                <a:solidFill>
                  <a:srgbClr val="FFF5F0"/>
                </a:solidFill>
                <a:latin typeface="Tenor Sans"/>
                <a:ea typeface="Tenor Sans"/>
                <a:cs typeface="Tenor Sans"/>
                <a:sym typeface="Tenor Sans"/>
              </a:rPr>
              <a:t> spike at year-end, likely due to holiday demand.</a:t>
            </a:r>
          </a:p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 u="sng">
                <a:solidFill>
                  <a:srgbClr val="FFF5F0"/>
                </a:solidFill>
                <a:latin typeface="Tenor Sans"/>
                <a:ea typeface="Tenor Sans"/>
                <a:cs typeface="Tenor Sans"/>
                <a:sym typeface="Tenor Sans"/>
              </a:rPr>
              <a:t>Dairy and Pantry Staples</a:t>
            </a:r>
            <a:r>
              <a:rPr lang="en-US" sz="2400">
                <a:solidFill>
                  <a:srgbClr val="FFF5F0"/>
                </a:solidFill>
                <a:latin typeface="Tenor Sans"/>
                <a:ea typeface="Tenor Sans"/>
                <a:cs typeface="Tenor Sans"/>
                <a:sym typeface="Tenor Sans"/>
              </a:rPr>
              <a:t> show minimal seasonal change.</a:t>
            </a:r>
          </a:p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 u="sng">
                <a:solidFill>
                  <a:srgbClr val="FFF5F0"/>
                </a:solidFill>
                <a:latin typeface="Tenor Sans"/>
                <a:ea typeface="Tenor Sans"/>
                <a:cs typeface="Tenor Sans"/>
                <a:sym typeface="Tenor Sans"/>
              </a:rPr>
              <a:t>Pork and Poultry</a:t>
            </a:r>
            <a:r>
              <a:rPr lang="en-US" sz="2400">
                <a:solidFill>
                  <a:srgbClr val="FFF5F0"/>
                </a:solidFill>
                <a:latin typeface="Tenor Sans"/>
                <a:ea typeface="Tenor Sans"/>
                <a:cs typeface="Tenor Sans"/>
                <a:sym typeface="Tenor Sans"/>
              </a:rPr>
              <a:t> rise mid-year, suggesting cyclical trends.</a:t>
            </a:r>
          </a:p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FFF5F0"/>
                </a:solidFill>
                <a:latin typeface="Tenor Sans"/>
                <a:ea typeface="Tenor Sans"/>
                <a:cs typeface="Tenor Sans"/>
                <a:sym typeface="Tenor Sans"/>
              </a:rPr>
              <a:t>Some items like </a:t>
            </a:r>
            <a:r>
              <a:rPr lang="en-US" sz="2400" u="sng">
                <a:solidFill>
                  <a:srgbClr val="FFF5F0"/>
                </a:solidFill>
                <a:latin typeface="Tenor Sans"/>
                <a:ea typeface="Tenor Sans"/>
                <a:cs typeface="Tenor Sans"/>
                <a:sym typeface="Tenor Sans"/>
              </a:rPr>
              <a:t>Beverages</a:t>
            </a:r>
            <a:r>
              <a:rPr lang="en-US" sz="2400">
                <a:solidFill>
                  <a:srgbClr val="FFF5F0"/>
                </a:solidFill>
                <a:latin typeface="Tenor Sans"/>
                <a:ea typeface="Tenor Sans"/>
                <a:cs typeface="Tenor Sans"/>
                <a:sym typeface="Tenor Sans"/>
              </a:rPr>
              <a:t> show irregular patterns, possibly external factors.</a:t>
            </a:r>
          </a:p>
          <a:p>
            <a:pPr algn="l">
              <a:lnSpc>
                <a:spcPts val="3359"/>
              </a:lnSpc>
            </a:pPr>
            <a:endParaRPr lang="en-US" sz="2400">
              <a:solidFill>
                <a:srgbClr val="FFF5F0"/>
              </a:solidFill>
              <a:latin typeface="Tenor Sans"/>
              <a:ea typeface="Tenor Sans"/>
              <a:cs typeface="Tenor Sans"/>
              <a:sym typeface="Tenor Sans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3078428" y="1757464"/>
            <a:ext cx="12551074" cy="647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60"/>
              </a:lnSpc>
            </a:pPr>
            <a:r>
              <a:rPr lang="en-US" sz="3329" b="1" spc="213">
                <a:solidFill>
                  <a:srgbClr val="FFF5F0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SEASONAL TRENDS BY FOOD CATEGORY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96408" r="-96408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-684158" y="-141709"/>
            <a:ext cx="20499185" cy="10287000"/>
            <a:chOff x="0" y="0"/>
            <a:chExt cx="27332247" cy="13716000"/>
          </a:xfrm>
        </p:grpSpPr>
        <p:sp>
          <p:nvSpPr>
            <p:cNvPr id="4" name="Freeform 4"/>
            <p:cNvSpPr/>
            <p:nvPr/>
          </p:nvSpPr>
          <p:spPr>
            <a:xfrm rot="5400000">
              <a:off x="13641185" y="24938"/>
              <a:ext cx="13716000" cy="13666124"/>
            </a:xfrm>
            <a:custGeom>
              <a:avLst/>
              <a:gdLst/>
              <a:ahLst/>
              <a:cxnLst/>
              <a:rect l="l" t="t" r="r" b="b"/>
              <a:pathLst>
                <a:path w="13716000" h="13666124">
                  <a:moveTo>
                    <a:pt x="0" y="0"/>
                  </a:moveTo>
                  <a:lnTo>
                    <a:pt x="13716000" y="0"/>
                  </a:lnTo>
                  <a:lnTo>
                    <a:pt x="13716000" y="13666124"/>
                  </a:lnTo>
                  <a:lnTo>
                    <a:pt x="0" y="136661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Freeform 5"/>
            <p:cNvSpPr/>
            <p:nvPr/>
          </p:nvSpPr>
          <p:spPr>
            <a:xfrm rot="5400000">
              <a:off x="-24938" y="24938"/>
              <a:ext cx="13716000" cy="13666124"/>
            </a:xfrm>
            <a:custGeom>
              <a:avLst/>
              <a:gdLst/>
              <a:ahLst/>
              <a:cxnLst/>
              <a:rect l="l" t="t" r="r" b="b"/>
              <a:pathLst>
                <a:path w="13716000" h="13666124">
                  <a:moveTo>
                    <a:pt x="0" y="0"/>
                  </a:moveTo>
                  <a:lnTo>
                    <a:pt x="13716000" y="0"/>
                  </a:lnTo>
                  <a:lnTo>
                    <a:pt x="13716000" y="13666124"/>
                  </a:lnTo>
                  <a:lnTo>
                    <a:pt x="0" y="136661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Freeform 6"/>
          <p:cNvSpPr/>
          <p:nvPr/>
        </p:nvSpPr>
        <p:spPr>
          <a:xfrm>
            <a:off x="-209811" y="-351259"/>
            <a:ext cx="13509533" cy="1866772"/>
          </a:xfrm>
          <a:custGeom>
            <a:avLst/>
            <a:gdLst/>
            <a:ahLst/>
            <a:cxnLst/>
            <a:rect l="l" t="t" r="r" b="b"/>
            <a:pathLst>
              <a:path w="13509533" h="1866772">
                <a:moveTo>
                  <a:pt x="0" y="0"/>
                </a:moveTo>
                <a:lnTo>
                  <a:pt x="13509533" y="0"/>
                </a:lnTo>
                <a:lnTo>
                  <a:pt x="13509533" y="1866772"/>
                </a:lnTo>
                <a:lnTo>
                  <a:pt x="0" y="186677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flipH="1" flipV="1">
            <a:off x="-2935845" y="8126792"/>
            <a:ext cx="16377091" cy="2263016"/>
          </a:xfrm>
          <a:custGeom>
            <a:avLst/>
            <a:gdLst/>
            <a:ahLst/>
            <a:cxnLst/>
            <a:rect l="l" t="t" r="r" b="b"/>
            <a:pathLst>
              <a:path w="16377091" h="2263016">
                <a:moveTo>
                  <a:pt x="16377091" y="2263016"/>
                </a:moveTo>
                <a:lnTo>
                  <a:pt x="0" y="2263016"/>
                </a:lnTo>
                <a:lnTo>
                  <a:pt x="0" y="0"/>
                </a:lnTo>
                <a:lnTo>
                  <a:pt x="16377091" y="0"/>
                </a:lnTo>
                <a:lnTo>
                  <a:pt x="16377091" y="2263016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4396938" y="-453360"/>
            <a:ext cx="4579543" cy="5015975"/>
          </a:xfrm>
          <a:custGeom>
            <a:avLst/>
            <a:gdLst/>
            <a:ahLst/>
            <a:cxnLst/>
            <a:rect l="l" t="t" r="r" b="b"/>
            <a:pathLst>
              <a:path w="4579543" h="5015975">
                <a:moveTo>
                  <a:pt x="0" y="0"/>
                </a:moveTo>
                <a:lnTo>
                  <a:pt x="4579544" y="0"/>
                </a:lnTo>
                <a:lnTo>
                  <a:pt x="4579544" y="5015975"/>
                </a:lnTo>
                <a:lnTo>
                  <a:pt x="0" y="501597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flipH="1" flipV="1">
            <a:off x="-920680" y="5618804"/>
            <a:ext cx="4579543" cy="5015975"/>
          </a:xfrm>
          <a:custGeom>
            <a:avLst/>
            <a:gdLst/>
            <a:ahLst/>
            <a:cxnLst/>
            <a:rect l="l" t="t" r="r" b="b"/>
            <a:pathLst>
              <a:path w="4579543" h="5015975">
                <a:moveTo>
                  <a:pt x="4579543" y="5015975"/>
                </a:moveTo>
                <a:lnTo>
                  <a:pt x="0" y="5015975"/>
                </a:lnTo>
                <a:lnTo>
                  <a:pt x="0" y="0"/>
                </a:lnTo>
                <a:lnTo>
                  <a:pt x="4579543" y="0"/>
                </a:lnTo>
                <a:lnTo>
                  <a:pt x="4579543" y="5015975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 flipH="1" flipV="1">
            <a:off x="12218700" y="8477611"/>
            <a:ext cx="16377091" cy="2263016"/>
          </a:xfrm>
          <a:custGeom>
            <a:avLst/>
            <a:gdLst/>
            <a:ahLst/>
            <a:cxnLst/>
            <a:rect l="l" t="t" r="r" b="b"/>
            <a:pathLst>
              <a:path w="16377091" h="2263016">
                <a:moveTo>
                  <a:pt x="16377091" y="2263016"/>
                </a:moveTo>
                <a:lnTo>
                  <a:pt x="0" y="2263016"/>
                </a:lnTo>
                <a:lnTo>
                  <a:pt x="0" y="0"/>
                </a:lnTo>
                <a:lnTo>
                  <a:pt x="16377091" y="0"/>
                </a:lnTo>
                <a:lnTo>
                  <a:pt x="16377091" y="2263016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1" name="Group 11"/>
          <p:cNvGrpSpPr/>
          <p:nvPr/>
        </p:nvGrpSpPr>
        <p:grpSpPr>
          <a:xfrm>
            <a:off x="1028700" y="1028700"/>
            <a:ext cx="16230600" cy="8229600"/>
            <a:chOff x="0" y="0"/>
            <a:chExt cx="4274726" cy="216746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274726" cy="2167467"/>
            </a:xfrm>
            <a:custGeom>
              <a:avLst/>
              <a:gdLst/>
              <a:ahLst/>
              <a:cxnLst/>
              <a:rect l="l" t="t" r="r" b="b"/>
              <a:pathLst>
                <a:path w="4274726" h="2167467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2143140"/>
                  </a:lnTo>
                  <a:cubicBezTo>
                    <a:pt x="4274726" y="2156575"/>
                    <a:pt x="4263834" y="2167467"/>
                    <a:pt x="4250399" y="2167467"/>
                  </a:cubicBezTo>
                  <a:lnTo>
                    <a:pt x="24327" y="2167467"/>
                  </a:lnTo>
                  <a:cubicBezTo>
                    <a:pt x="10891" y="2167467"/>
                    <a:pt x="0" y="2156575"/>
                    <a:pt x="0" y="2143140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A6646B"/>
            </a:solidFill>
            <a:ln w="209550" cap="rnd">
              <a:solidFill>
                <a:srgbClr val="D39FA4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4274726" cy="2205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 rot="-275020" flipV="1">
            <a:off x="-1054059" y="-2001436"/>
            <a:ext cx="2955277" cy="3300354"/>
          </a:xfrm>
          <a:custGeom>
            <a:avLst/>
            <a:gdLst/>
            <a:ahLst/>
            <a:cxnLst/>
            <a:rect l="l" t="t" r="r" b="b"/>
            <a:pathLst>
              <a:path w="2955277" h="3300354">
                <a:moveTo>
                  <a:pt x="0" y="3300354"/>
                </a:moveTo>
                <a:lnTo>
                  <a:pt x="2955277" y="3300354"/>
                </a:lnTo>
                <a:lnTo>
                  <a:pt x="2955277" y="0"/>
                </a:lnTo>
                <a:lnTo>
                  <a:pt x="0" y="0"/>
                </a:lnTo>
                <a:lnTo>
                  <a:pt x="0" y="3300354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 rot="-275020" flipH="1">
            <a:off x="16221749" y="9041042"/>
            <a:ext cx="2955277" cy="3300354"/>
          </a:xfrm>
          <a:custGeom>
            <a:avLst/>
            <a:gdLst/>
            <a:ahLst/>
            <a:cxnLst/>
            <a:rect l="l" t="t" r="r" b="b"/>
            <a:pathLst>
              <a:path w="2955277" h="3300354">
                <a:moveTo>
                  <a:pt x="2955277" y="0"/>
                </a:moveTo>
                <a:lnTo>
                  <a:pt x="0" y="0"/>
                </a:lnTo>
                <a:lnTo>
                  <a:pt x="0" y="3300354"/>
                </a:lnTo>
                <a:lnTo>
                  <a:pt x="2955277" y="3300354"/>
                </a:lnTo>
                <a:lnTo>
                  <a:pt x="2955277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>
            <a:off x="14366863" y="343353"/>
            <a:ext cx="3455477" cy="3047102"/>
          </a:xfrm>
          <a:custGeom>
            <a:avLst/>
            <a:gdLst/>
            <a:ahLst/>
            <a:cxnLst/>
            <a:rect l="l" t="t" r="r" b="b"/>
            <a:pathLst>
              <a:path w="3455477" h="3047102">
                <a:moveTo>
                  <a:pt x="0" y="0"/>
                </a:moveTo>
                <a:lnTo>
                  <a:pt x="3455477" y="0"/>
                </a:lnTo>
                <a:lnTo>
                  <a:pt x="3455477" y="3047102"/>
                </a:lnTo>
                <a:lnTo>
                  <a:pt x="0" y="304710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TextBox 17"/>
          <p:cNvSpPr txBox="1"/>
          <p:nvPr/>
        </p:nvSpPr>
        <p:spPr>
          <a:xfrm>
            <a:off x="1880974" y="2644530"/>
            <a:ext cx="14526052" cy="31244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47"/>
              </a:lnSpc>
            </a:pPr>
            <a:r>
              <a:rPr lang="en-US" sz="2248" u="sng" spc="44">
                <a:solidFill>
                  <a:srgbClr val="FFF5F0"/>
                </a:solidFill>
                <a:latin typeface="Tenor Sans"/>
                <a:ea typeface="Tenor Sans"/>
                <a:cs typeface="Tenor Sans"/>
                <a:sym typeface="Tenor Sans"/>
              </a:rPr>
              <a:t>Objective:</a:t>
            </a:r>
          </a:p>
          <a:p>
            <a:pPr marL="485443" lvl="1" indent="-242722" algn="l">
              <a:lnSpc>
                <a:spcPts val="3147"/>
              </a:lnSpc>
              <a:buFont typeface="Arial"/>
              <a:buChar char="•"/>
            </a:pPr>
            <a:r>
              <a:rPr lang="en-US" sz="2248" spc="44">
                <a:solidFill>
                  <a:srgbClr val="FFF5F0"/>
                </a:solidFill>
                <a:latin typeface="Tenor Sans"/>
                <a:ea typeface="Tenor Sans"/>
                <a:cs typeface="Tenor Sans"/>
                <a:sym typeface="Tenor Sans"/>
              </a:rPr>
              <a:t> Can dining out and school lunch expenditures predict average grocery spending?</a:t>
            </a:r>
          </a:p>
          <a:p>
            <a:pPr algn="l">
              <a:lnSpc>
                <a:spcPts val="3147"/>
              </a:lnSpc>
            </a:pPr>
            <a:r>
              <a:rPr lang="en-US" sz="2248" u="sng" spc="44">
                <a:solidFill>
                  <a:srgbClr val="FFF5F0"/>
                </a:solidFill>
                <a:latin typeface="Tenor Sans"/>
                <a:ea typeface="Tenor Sans"/>
                <a:cs typeface="Tenor Sans"/>
                <a:sym typeface="Tenor Sans"/>
              </a:rPr>
              <a:t>Dataset Includes:</a:t>
            </a:r>
          </a:p>
          <a:p>
            <a:pPr marL="485443" lvl="1" indent="-242722" algn="l">
              <a:lnSpc>
                <a:spcPts val="3147"/>
              </a:lnSpc>
              <a:buFont typeface="Arial"/>
              <a:buChar char="•"/>
            </a:pPr>
            <a:r>
              <a:rPr lang="en-US" sz="2248" spc="44">
                <a:solidFill>
                  <a:srgbClr val="FFF5F0"/>
                </a:solidFill>
                <a:latin typeface="Tenor Sans"/>
                <a:ea typeface="Tenor Sans"/>
                <a:cs typeface="Tenor Sans"/>
                <a:sym typeface="Tenor Sans"/>
              </a:rPr>
              <a:t>Mean Grocery Expenditure</a:t>
            </a:r>
          </a:p>
          <a:p>
            <a:pPr marL="485443" lvl="1" indent="-242722" algn="l">
              <a:lnSpc>
                <a:spcPts val="3147"/>
              </a:lnSpc>
              <a:buFont typeface="Arial"/>
              <a:buChar char="•"/>
            </a:pPr>
            <a:r>
              <a:rPr lang="en-US" sz="2248" spc="44">
                <a:solidFill>
                  <a:srgbClr val="FFF5F0"/>
                </a:solidFill>
                <a:latin typeface="Tenor Sans"/>
                <a:ea typeface="Tenor Sans"/>
                <a:cs typeface="Tenor Sans"/>
                <a:sym typeface="Tenor Sans"/>
              </a:rPr>
              <a:t>Mean Dining Out Expenditure</a:t>
            </a:r>
          </a:p>
          <a:p>
            <a:pPr marL="485443" lvl="1" indent="-242722" algn="l">
              <a:lnSpc>
                <a:spcPts val="3147"/>
              </a:lnSpc>
              <a:buFont typeface="Arial"/>
              <a:buChar char="•"/>
            </a:pPr>
            <a:r>
              <a:rPr lang="en-US" sz="2248" spc="44">
                <a:solidFill>
                  <a:srgbClr val="FFF5F0"/>
                </a:solidFill>
                <a:latin typeface="Tenor Sans"/>
                <a:ea typeface="Tenor Sans"/>
                <a:cs typeface="Tenor Sans"/>
                <a:sym typeface="Tenor Sans"/>
              </a:rPr>
              <a:t>Mean School Lunch Expenditure</a:t>
            </a:r>
          </a:p>
          <a:p>
            <a:pPr algn="l">
              <a:lnSpc>
                <a:spcPts val="3147"/>
              </a:lnSpc>
            </a:pPr>
            <a:r>
              <a:rPr lang="en-US" sz="2248" spc="44">
                <a:solidFill>
                  <a:srgbClr val="FFF5F0"/>
                </a:solidFill>
                <a:latin typeface="Tenor Sans"/>
                <a:ea typeface="Tenor Sans"/>
                <a:cs typeface="Tenor Sans"/>
                <a:sym typeface="Tenor Sans"/>
              </a:rPr>
              <a:t>____________________________</a:t>
            </a:r>
          </a:p>
          <a:p>
            <a:pPr algn="l">
              <a:lnSpc>
                <a:spcPts val="3147"/>
              </a:lnSpc>
            </a:pPr>
            <a:endParaRPr lang="en-US" sz="2248" spc="44">
              <a:solidFill>
                <a:srgbClr val="FFF5F0"/>
              </a:solidFill>
              <a:latin typeface="Tenor Sans"/>
              <a:ea typeface="Tenor Sans"/>
              <a:cs typeface="Tenor Sans"/>
              <a:sym typeface="Tenor Sans"/>
            </a:endParaRPr>
          </a:p>
        </p:txBody>
      </p:sp>
      <p:graphicFrame>
        <p:nvGraphicFramePr>
          <p:cNvPr id="18" name="Table 18"/>
          <p:cNvGraphicFramePr>
            <a:graphicFrameLocks noGrp="1"/>
          </p:cNvGraphicFramePr>
          <p:nvPr/>
        </p:nvGraphicFramePr>
        <p:xfrm>
          <a:off x="8543727" y="4279398"/>
          <a:ext cx="8142982" cy="4221296"/>
        </p:xfrm>
        <a:graphic>
          <a:graphicData uri="http://schemas.openxmlformats.org/drawingml/2006/table">
            <a:tbl>
              <a:tblPr/>
              <a:tblGrid>
                <a:gridCol w="21231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499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3058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392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959413"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 u="sng">
                          <a:solidFill>
                            <a:srgbClr val="FFF5F0"/>
                          </a:solidFill>
                          <a:latin typeface="Tenor Sans"/>
                          <a:ea typeface="Tenor Sans"/>
                          <a:cs typeface="Tenor Sans"/>
                          <a:sym typeface="Tenor Sans"/>
                        </a:rPr>
                        <a:t>Predictor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5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5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5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5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 u="sng">
                          <a:solidFill>
                            <a:srgbClr val="FFF5F0"/>
                          </a:solidFill>
                          <a:latin typeface="Tenor Sans"/>
                          <a:ea typeface="Tenor Sans"/>
                          <a:cs typeface="Tenor Sans"/>
                          <a:sym typeface="Tenor Sans"/>
                        </a:rPr>
                        <a:t>Estimate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5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5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5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5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 u="sng">
                          <a:solidFill>
                            <a:srgbClr val="FFF5F0"/>
                          </a:solidFill>
                          <a:latin typeface="Tenor Sans"/>
                          <a:ea typeface="Tenor Sans"/>
                          <a:cs typeface="Tenor Sans"/>
                          <a:sym typeface="Tenor Sans"/>
                        </a:rPr>
                        <a:t>p-value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5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5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5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5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 u="sng">
                          <a:solidFill>
                            <a:srgbClr val="FFF5F0"/>
                          </a:solidFill>
                          <a:latin typeface="Tenor Sans"/>
                          <a:ea typeface="Tenor Sans"/>
                          <a:cs typeface="Tenor Sans"/>
                          <a:sym typeface="Tenor Sans"/>
                        </a:rPr>
                        <a:t>Effect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5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5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5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5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43641"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FFF5F0"/>
                          </a:solidFill>
                          <a:latin typeface="Tenor Sans"/>
                          <a:ea typeface="Tenor Sans"/>
                          <a:cs typeface="Tenor Sans"/>
                          <a:sym typeface="Tenor Sans"/>
                        </a:rPr>
                        <a:t>Intercept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5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5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5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5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5F0"/>
                          </a:solidFill>
                          <a:latin typeface="Tenor Sans"/>
                          <a:ea typeface="Tenor Sans"/>
                          <a:cs typeface="Tenor Sans"/>
                          <a:sym typeface="Tenor Sans"/>
                        </a:rPr>
                        <a:t>$909.66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5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5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5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5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FFF5F0"/>
                          </a:solidFill>
                          <a:latin typeface="Tenor Sans"/>
                          <a:ea typeface="Tenor Sans"/>
                          <a:cs typeface="Tenor Sans"/>
                          <a:sym typeface="Tenor Sans"/>
                        </a:rPr>
                        <a:t>&lt; 0.001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5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5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5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5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FFF5F0"/>
                          </a:solidFill>
                          <a:latin typeface="Tenor Sans"/>
                          <a:ea typeface="Tenor Sans"/>
                          <a:cs typeface="Tenor Sans"/>
                          <a:sym typeface="Tenor Sans"/>
                        </a:rPr>
                        <a:t>Baseline grocery spend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5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5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5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5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71526">
                <a:tc>
                  <a:txBody>
                    <a:bodyPr/>
                    <a:lstStyle/>
                    <a:p>
                      <a:pPr algn="ctr">
                        <a:lnSpc>
                          <a:spcPts val="2519"/>
                        </a:lnSpc>
                        <a:defRPr/>
                      </a:pPr>
                      <a:r>
                        <a:rPr lang="en-US" sz="1799">
                          <a:solidFill>
                            <a:srgbClr val="FFF5F0"/>
                          </a:solidFill>
                          <a:latin typeface="Tenor Sans"/>
                          <a:ea typeface="Tenor Sans"/>
                          <a:cs typeface="Tenor Sans"/>
                          <a:sym typeface="Tenor Sans"/>
                        </a:rPr>
                        <a:t>Dining Out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5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5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5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5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5F0"/>
                          </a:solidFill>
                          <a:latin typeface="Tenor Sans"/>
                          <a:ea typeface="Tenor Sans"/>
                          <a:cs typeface="Tenor Sans"/>
                          <a:sym typeface="Tenor Sans"/>
                        </a:rPr>
                        <a:t>+$0.77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5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5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5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5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5F0"/>
                          </a:solidFill>
                          <a:latin typeface="Tenor Sans"/>
                          <a:ea typeface="Tenor Sans"/>
                          <a:cs typeface="Tenor Sans"/>
                          <a:sym typeface="Tenor Sans"/>
                        </a:rPr>
                        <a:t>0.003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5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5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5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5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FFF5F0"/>
                          </a:solidFill>
                          <a:latin typeface="Tenor Sans"/>
                          <a:ea typeface="Tenor Sans"/>
                          <a:cs typeface="Tenor Sans"/>
                          <a:sym typeface="Tenor Sans"/>
                        </a:rPr>
                        <a:t>More dining out → </a:t>
                      </a:r>
                      <a:endParaRPr lang="en-US" sz="1100"/>
                    </a:p>
                    <a:p>
                      <a:pPr algn="ctr">
                        <a:lnSpc>
                          <a:spcPts val="2239"/>
                        </a:lnSpc>
                      </a:pPr>
                      <a:r>
                        <a:rPr lang="en-US" sz="1599" u="sng">
                          <a:solidFill>
                            <a:srgbClr val="FFF5F0"/>
                          </a:solidFill>
                          <a:latin typeface="Tenor Sans"/>
                          <a:ea typeface="Tenor Sans"/>
                          <a:cs typeface="Tenor Sans"/>
                          <a:sym typeface="Tenor Sans"/>
                        </a:rPr>
                        <a:t>more</a:t>
                      </a:r>
                      <a:r>
                        <a:rPr lang="en-US" sz="1599">
                          <a:solidFill>
                            <a:srgbClr val="FFF5F0"/>
                          </a:solidFill>
                          <a:latin typeface="Tenor Sans"/>
                          <a:ea typeface="Tenor Sans"/>
                          <a:cs typeface="Tenor Sans"/>
                          <a:sym typeface="Tenor Sans"/>
                        </a:rPr>
                        <a:t> grocery spend</a:t>
                      </a: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5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5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5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5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46716"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5F0"/>
                          </a:solidFill>
                          <a:latin typeface="Tenor Sans"/>
                          <a:ea typeface="Tenor Sans"/>
                          <a:cs typeface="Tenor Sans"/>
                          <a:sym typeface="Tenor Sans"/>
                        </a:rPr>
                        <a:t>School Lunch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5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5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5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5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5F0"/>
                          </a:solidFill>
                          <a:latin typeface="Tenor Sans"/>
                          <a:ea typeface="Tenor Sans"/>
                          <a:cs typeface="Tenor Sans"/>
                          <a:sym typeface="Tenor Sans"/>
                        </a:rPr>
                        <a:t>-$0.94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5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5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5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5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5F0"/>
                          </a:solidFill>
                          <a:latin typeface="Tenor Sans"/>
                          <a:ea typeface="Tenor Sans"/>
                          <a:cs typeface="Tenor Sans"/>
                          <a:sym typeface="Tenor Sans"/>
                        </a:rPr>
                        <a:t>&lt; 0.001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5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5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5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5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>
                          <a:solidFill>
                            <a:srgbClr val="FFF5F0"/>
                          </a:solidFill>
                          <a:latin typeface="Tenor Sans"/>
                          <a:ea typeface="Tenor Sans"/>
                          <a:cs typeface="Tenor Sans"/>
                          <a:sym typeface="Tenor Sans"/>
                        </a:rPr>
                        <a:t>More school lunch → </a:t>
                      </a:r>
                      <a:r>
                        <a:rPr lang="en-US" sz="1600" u="sng">
                          <a:solidFill>
                            <a:srgbClr val="FFF5F0"/>
                          </a:solidFill>
                          <a:latin typeface="Tenor Sans"/>
                          <a:ea typeface="Tenor Sans"/>
                          <a:cs typeface="Tenor Sans"/>
                          <a:sym typeface="Tenor Sans"/>
                        </a:rPr>
                        <a:t>less</a:t>
                      </a:r>
                      <a:r>
                        <a:rPr lang="en-US" sz="1600">
                          <a:solidFill>
                            <a:srgbClr val="FFF5F0"/>
                          </a:solidFill>
                          <a:latin typeface="Tenor Sans"/>
                          <a:ea typeface="Tenor Sans"/>
                          <a:cs typeface="Tenor Sans"/>
                          <a:sym typeface="Tenor Sans"/>
                        </a:rPr>
                        <a:t> grocery spend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5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5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5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5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9" name="TextBox 19"/>
          <p:cNvSpPr txBox="1"/>
          <p:nvPr/>
        </p:nvSpPr>
        <p:spPr>
          <a:xfrm>
            <a:off x="1880974" y="1474250"/>
            <a:ext cx="12391018" cy="10242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7419"/>
              </a:lnSpc>
            </a:pPr>
            <a:r>
              <a:rPr lang="en-US" sz="5299" b="1">
                <a:solidFill>
                  <a:srgbClr val="FFF5F0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Predicting Grocery Expenditure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880974" y="5189316"/>
            <a:ext cx="6197305" cy="28071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87"/>
              </a:lnSpc>
            </a:pPr>
            <a:endParaRPr/>
          </a:p>
          <a:p>
            <a:pPr algn="l">
              <a:lnSpc>
                <a:spcPts val="3287"/>
              </a:lnSpc>
            </a:pPr>
            <a:r>
              <a:rPr lang="en-US" sz="2348" spc="46">
                <a:solidFill>
                  <a:srgbClr val="FFF5F0"/>
                </a:solidFill>
                <a:latin typeface="Tenor Sans"/>
                <a:ea typeface="Tenor Sans"/>
                <a:cs typeface="Tenor Sans"/>
                <a:sym typeface="Tenor Sans"/>
              </a:rPr>
              <a:t>Model Results:</a:t>
            </a:r>
          </a:p>
          <a:p>
            <a:pPr marL="507033" lvl="1" indent="-253516" algn="l">
              <a:lnSpc>
                <a:spcPts val="3287"/>
              </a:lnSpc>
              <a:buFont typeface="Arial"/>
              <a:buChar char="•"/>
            </a:pPr>
            <a:r>
              <a:rPr lang="en-US" sz="2348" spc="46">
                <a:solidFill>
                  <a:srgbClr val="FFF5F0"/>
                </a:solidFill>
                <a:latin typeface="Tenor Sans"/>
                <a:ea typeface="Tenor Sans"/>
                <a:cs typeface="Tenor Sans"/>
                <a:sym typeface="Tenor Sans"/>
              </a:rPr>
              <a:t>Adjusted R-Squared of 0.78</a:t>
            </a:r>
          </a:p>
          <a:p>
            <a:pPr marL="927707" lvl="2" indent="-309236" algn="l">
              <a:lnSpc>
                <a:spcPts val="3007"/>
              </a:lnSpc>
              <a:buFont typeface="Arial"/>
              <a:buChar char="⚬"/>
            </a:pPr>
            <a:r>
              <a:rPr lang="en-US" sz="2148" spc="42">
                <a:solidFill>
                  <a:srgbClr val="FFF5F0"/>
                </a:solidFill>
                <a:latin typeface="Tenor Sans"/>
                <a:ea typeface="Tenor Sans"/>
                <a:cs typeface="Tenor Sans"/>
                <a:sym typeface="Tenor Sans"/>
              </a:rPr>
              <a:t>Explains 78% in variation in grocery spending</a:t>
            </a:r>
          </a:p>
          <a:p>
            <a:pPr marL="507033" lvl="1" indent="-253516" algn="l">
              <a:lnSpc>
                <a:spcPts val="3287"/>
              </a:lnSpc>
              <a:buFont typeface="Arial"/>
              <a:buChar char="•"/>
            </a:pPr>
            <a:r>
              <a:rPr lang="en-US" sz="2348" spc="46">
                <a:solidFill>
                  <a:srgbClr val="FFF5F0"/>
                </a:solidFill>
                <a:latin typeface="Tenor Sans"/>
                <a:ea typeface="Tenor Sans"/>
                <a:cs typeface="Tenor Sans"/>
                <a:sym typeface="Tenor Sans"/>
              </a:rPr>
              <a:t>All predictors are statistically significant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96408" r="-96408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-684158" y="-141709"/>
            <a:ext cx="20499185" cy="10287000"/>
            <a:chOff x="0" y="0"/>
            <a:chExt cx="27332247" cy="13716000"/>
          </a:xfrm>
        </p:grpSpPr>
        <p:sp>
          <p:nvSpPr>
            <p:cNvPr id="4" name="Freeform 4"/>
            <p:cNvSpPr/>
            <p:nvPr/>
          </p:nvSpPr>
          <p:spPr>
            <a:xfrm rot="5400000">
              <a:off x="13641185" y="24938"/>
              <a:ext cx="13716000" cy="13666124"/>
            </a:xfrm>
            <a:custGeom>
              <a:avLst/>
              <a:gdLst/>
              <a:ahLst/>
              <a:cxnLst/>
              <a:rect l="l" t="t" r="r" b="b"/>
              <a:pathLst>
                <a:path w="13716000" h="13666124">
                  <a:moveTo>
                    <a:pt x="0" y="0"/>
                  </a:moveTo>
                  <a:lnTo>
                    <a:pt x="13716000" y="0"/>
                  </a:lnTo>
                  <a:lnTo>
                    <a:pt x="13716000" y="13666124"/>
                  </a:lnTo>
                  <a:lnTo>
                    <a:pt x="0" y="136661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Freeform 5"/>
            <p:cNvSpPr/>
            <p:nvPr/>
          </p:nvSpPr>
          <p:spPr>
            <a:xfrm rot="5400000">
              <a:off x="-24938" y="24938"/>
              <a:ext cx="13716000" cy="13666124"/>
            </a:xfrm>
            <a:custGeom>
              <a:avLst/>
              <a:gdLst/>
              <a:ahLst/>
              <a:cxnLst/>
              <a:rect l="l" t="t" r="r" b="b"/>
              <a:pathLst>
                <a:path w="13716000" h="13666124">
                  <a:moveTo>
                    <a:pt x="0" y="0"/>
                  </a:moveTo>
                  <a:lnTo>
                    <a:pt x="13716000" y="0"/>
                  </a:lnTo>
                  <a:lnTo>
                    <a:pt x="13716000" y="13666124"/>
                  </a:lnTo>
                  <a:lnTo>
                    <a:pt x="0" y="136661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Freeform 6"/>
          <p:cNvSpPr/>
          <p:nvPr/>
        </p:nvSpPr>
        <p:spPr>
          <a:xfrm>
            <a:off x="-209811" y="-351259"/>
            <a:ext cx="13509533" cy="1866772"/>
          </a:xfrm>
          <a:custGeom>
            <a:avLst/>
            <a:gdLst/>
            <a:ahLst/>
            <a:cxnLst/>
            <a:rect l="l" t="t" r="r" b="b"/>
            <a:pathLst>
              <a:path w="13509533" h="1866772">
                <a:moveTo>
                  <a:pt x="0" y="0"/>
                </a:moveTo>
                <a:lnTo>
                  <a:pt x="13509533" y="0"/>
                </a:lnTo>
                <a:lnTo>
                  <a:pt x="13509533" y="1866772"/>
                </a:lnTo>
                <a:lnTo>
                  <a:pt x="0" y="186677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flipH="1" flipV="1">
            <a:off x="-2935845" y="8126792"/>
            <a:ext cx="16377091" cy="2263016"/>
          </a:xfrm>
          <a:custGeom>
            <a:avLst/>
            <a:gdLst/>
            <a:ahLst/>
            <a:cxnLst/>
            <a:rect l="l" t="t" r="r" b="b"/>
            <a:pathLst>
              <a:path w="16377091" h="2263016">
                <a:moveTo>
                  <a:pt x="16377091" y="2263016"/>
                </a:moveTo>
                <a:lnTo>
                  <a:pt x="0" y="2263016"/>
                </a:lnTo>
                <a:lnTo>
                  <a:pt x="0" y="0"/>
                </a:lnTo>
                <a:lnTo>
                  <a:pt x="16377091" y="0"/>
                </a:lnTo>
                <a:lnTo>
                  <a:pt x="16377091" y="2263016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4396938" y="-453360"/>
            <a:ext cx="4579543" cy="5015975"/>
          </a:xfrm>
          <a:custGeom>
            <a:avLst/>
            <a:gdLst/>
            <a:ahLst/>
            <a:cxnLst/>
            <a:rect l="l" t="t" r="r" b="b"/>
            <a:pathLst>
              <a:path w="4579543" h="5015975">
                <a:moveTo>
                  <a:pt x="0" y="0"/>
                </a:moveTo>
                <a:lnTo>
                  <a:pt x="4579544" y="0"/>
                </a:lnTo>
                <a:lnTo>
                  <a:pt x="4579544" y="5015975"/>
                </a:lnTo>
                <a:lnTo>
                  <a:pt x="0" y="501597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flipH="1" flipV="1">
            <a:off x="-920680" y="5618804"/>
            <a:ext cx="4579543" cy="5015975"/>
          </a:xfrm>
          <a:custGeom>
            <a:avLst/>
            <a:gdLst/>
            <a:ahLst/>
            <a:cxnLst/>
            <a:rect l="l" t="t" r="r" b="b"/>
            <a:pathLst>
              <a:path w="4579543" h="5015975">
                <a:moveTo>
                  <a:pt x="4579543" y="5015975"/>
                </a:moveTo>
                <a:lnTo>
                  <a:pt x="0" y="5015975"/>
                </a:lnTo>
                <a:lnTo>
                  <a:pt x="0" y="0"/>
                </a:lnTo>
                <a:lnTo>
                  <a:pt x="4579543" y="0"/>
                </a:lnTo>
                <a:lnTo>
                  <a:pt x="4579543" y="5015975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 flipH="1" flipV="1">
            <a:off x="12218700" y="8477611"/>
            <a:ext cx="16377091" cy="2263016"/>
          </a:xfrm>
          <a:custGeom>
            <a:avLst/>
            <a:gdLst/>
            <a:ahLst/>
            <a:cxnLst/>
            <a:rect l="l" t="t" r="r" b="b"/>
            <a:pathLst>
              <a:path w="16377091" h="2263016">
                <a:moveTo>
                  <a:pt x="16377091" y="2263016"/>
                </a:moveTo>
                <a:lnTo>
                  <a:pt x="0" y="2263016"/>
                </a:lnTo>
                <a:lnTo>
                  <a:pt x="0" y="0"/>
                </a:lnTo>
                <a:lnTo>
                  <a:pt x="16377091" y="0"/>
                </a:lnTo>
                <a:lnTo>
                  <a:pt x="16377091" y="2263016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1" name="Group 11"/>
          <p:cNvGrpSpPr/>
          <p:nvPr/>
        </p:nvGrpSpPr>
        <p:grpSpPr>
          <a:xfrm>
            <a:off x="1028700" y="1028700"/>
            <a:ext cx="16230600" cy="8229600"/>
            <a:chOff x="0" y="0"/>
            <a:chExt cx="4274726" cy="216746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274726" cy="2167467"/>
            </a:xfrm>
            <a:custGeom>
              <a:avLst/>
              <a:gdLst/>
              <a:ahLst/>
              <a:cxnLst/>
              <a:rect l="l" t="t" r="r" b="b"/>
              <a:pathLst>
                <a:path w="4274726" h="2167467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2143140"/>
                  </a:lnTo>
                  <a:cubicBezTo>
                    <a:pt x="4274726" y="2156575"/>
                    <a:pt x="4263834" y="2167467"/>
                    <a:pt x="4250399" y="2167467"/>
                  </a:cubicBezTo>
                  <a:lnTo>
                    <a:pt x="24327" y="2167467"/>
                  </a:lnTo>
                  <a:cubicBezTo>
                    <a:pt x="10891" y="2167467"/>
                    <a:pt x="0" y="2156575"/>
                    <a:pt x="0" y="2143140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A6646B"/>
            </a:solidFill>
            <a:ln w="209550" cap="rnd">
              <a:solidFill>
                <a:srgbClr val="D39FA4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4274726" cy="2205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 rot="-275020" flipV="1">
            <a:off x="-1054059" y="-2001436"/>
            <a:ext cx="2955277" cy="3300354"/>
          </a:xfrm>
          <a:custGeom>
            <a:avLst/>
            <a:gdLst/>
            <a:ahLst/>
            <a:cxnLst/>
            <a:rect l="l" t="t" r="r" b="b"/>
            <a:pathLst>
              <a:path w="2955277" h="3300354">
                <a:moveTo>
                  <a:pt x="0" y="3300354"/>
                </a:moveTo>
                <a:lnTo>
                  <a:pt x="2955277" y="3300354"/>
                </a:lnTo>
                <a:lnTo>
                  <a:pt x="2955277" y="0"/>
                </a:lnTo>
                <a:lnTo>
                  <a:pt x="0" y="0"/>
                </a:lnTo>
                <a:lnTo>
                  <a:pt x="0" y="3300354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 rot="-275020" flipH="1">
            <a:off x="16221749" y="9041042"/>
            <a:ext cx="2955277" cy="3300354"/>
          </a:xfrm>
          <a:custGeom>
            <a:avLst/>
            <a:gdLst/>
            <a:ahLst/>
            <a:cxnLst/>
            <a:rect l="l" t="t" r="r" b="b"/>
            <a:pathLst>
              <a:path w="2955277" h="3300354">
                <a:moveTo>
                  <a:pt x="2955277" y="0"/>
                </a:moveTo>
                <a:lnTo>
                  <a:pt x="0" y="0"/>
                </a:lnTo>
                <a:lnTo>
                  <a:pt x="0" y="3300354"/>
                </a:lnTo>
                <a:lnTo>
                  <a:pt x="2955277" y="3300354"/>
                </a:lnTo>
                <a:lnTo>
                  <a:pt x="2955277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>
            <a:off x="14366863" y="343353"/>
            <a:ext cx="3455477" cy="3047102"/>
          </a:xfrm>
          <a:custGeom>
            <a:avLst/>
            <a:gdLst/>
            <a:ahLst/>
            <a:cxnLst/>
            <a:rect l="l" t="t" r="r" b="b"/>
            <a:pathLst>
              <a:path w="3455477" h="3047102">
                <a:moveTo>
                  <a:pt x="0" y="0"/>
                </a:moveTo>
                <a:lnTo>
                  <a:pt x="3455477" y="0"/>
                </a:lnTo>
                <a:lnTo>
                  <a:pt x="3455477" y="3047102"/>
                </a:lnTo>
                <a:lnTo>
                  <a:pt x="0" y="304710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17"/>
          <p:cNvSpPr/>
          <p:nvPr/>
        </p:nvSpPr>
        <p:spPr>
          <a:xfrm>
            <a:off x="9179947" y="3308362"/>
            <a:ext cx="7332388" cy="4620884"/>
          </a:xfrm>
          <a:custGeom>
            <a:avLst/>
            <a:gdLst/>
            <a:ahLst/>
            <a:cxnLst/>
            <a:rect l="l" t="t" r="r" b="b"/>
            <a:pathLst>
              <a:path w="7332388" h="4620884">
                <a:moveTo>
                  <a:pt x="0" y="0"/>
                </a:moveTo>
                <a:lnTo>
                  <a:pt x="7332388" y="0"/>
                </a:lnTo>
                <a:lnTo>
                  <a:pt x="7332388" y="4620884"/>
                </a:lnTo>
                <a:lnTo>
                  <a:pt x="0" y="4620884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r="-3302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TextBox 18"/>
          <p:cNvSpPr txBox="1"/>
          <p:nvPr/>
        </p:nvSpPr>
        <p:spPr>
          <a:xfrm>
            <a:off x="1862530" y="1657354"/>
            <a:ext cx="12391018" cy="10242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7419"/>
              </a:lnSpc>
            </a:pPr>
            <a:r>
              <a:rPr lang="en-US" sz="5299" b="1">
                <a:solidFill>
                  <a:srgbClr val="FFF5F0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Analyzing Growth Across Income Levels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596916" y="3025782"/>
            <a:ext cx="7311568" cy="51295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23447" lvl="1" indent="-261723" algn="l">
              <a:lnSpc>
                <a:spcPts val="3394"/>
              </a:lnSpc>
              <a:spcBef>
                <a:spcPct val="0"/>
              </a:spcBef>
              <a:buFont typeface="Arial"/>
              <a:buChar char="•"/>
            </a:pPr>
            <a:r>
              <a:rPr lang="en-US" sz="2424" u="sng">
                <a:solidFill>
                  <a:srgbClr val="FFF5F0"/>
                </a:solidFill>
                <a:latin typeface="Tenor Sans"/>
                <a:ea typeface="Tenor Sans"/>
                <a:cs typeface="Tenor Sans"/>
                <a:sym typeface="Tenor Sans"/>
              </a:rPr>
              <a:t>2015 Spike:</a:t>
            </a:r>
            <a:r>
              <a:rPr lang="en-US" sz="2424">
                <a:solidFill>
                  <a:srgbClr val="FFF5F0"/>
                </a:solidFill>
                <a:latin typeface="Tenor Sans"/>
                <a:ea typeface="Tenor Sans"/>
                <a:cs typeface="Tenor Sans"/>
                <a:sym typeface="Tenor Sans"/>
              </a:rPr>
              <a:t> Most income groups, especially lower to middle incomes, saw significant growth in food spending in 2015.</a:t>
            </a:r>
          </a:p>
          <a:p>
            <a:pPr marL="523447" lvl="1" indent="-261723" algn="l">
              <a:lnSpc>
                <a:spcPts val="3394"/>
              </a:lnSpc>
              <a:spcBef>
                <a:spcPct val="0"/>
              </a:spcBef>
              <a:buFont typeface="Arial"/>
              <a:buChar char="•"/>
            </a:pPr>
            <a:r>
              <a:rPr lang="en-US" sz="2424" u="sng">
                <a:solidFill>
                  <a:srgbClr val="FFF5F0"/>
                </a:solidFill>
                <a:latin typeface="Tenor Sans"/>
                <a:ea typeface="Tenor Sans"/>
                <a:cs typeface="Tenor Sans"/>
                <a:sym typeface="Tenor Sans"/>
              </a:rPr>
              <a:t>Higher Incomes:</a:t>
            </a:r>
            <a:r>
              <a:rPr lang="en-US" sz="2424">
                <a:solidFill>
                  <a:srgbClr val="FFF5F0"/>
                </a:solidFill>
                <a:latin typeface="Tenor Sans"/>
                <a:ea typeface="Tenor Sans"/>
                <a:cs typeface="Tenor Sans"/>
                <a:sym typeface="Tenor Sans"/>
              </a:rPr>
              <a:t> The highest income group saw a dip in spending in 2015 but grew in later years.</a:t>
            </a:r>
          </a:p>
          <a:p>
            <a:pPr marL="523447" lvl="1" indent="-261723" algn="l">
              <a:lnSpc>
                <a:spcPts val="3394"/>
              </a:lnSpc>
              <a:spcBef>
                <a:spcPct val="0"/>
              </a:spcBef>
              <a:buFont typeface="Arial"/>
              <a:buChar char="•"/>
            </a:pPr>
            <a:r>
              <a:rPr lang="en-US" sz="2424" u="sng">
                <a:solidFill>
                  <a:srgbClr val="FFF5F0"/>
                </a:solidFill>
                <a:latin typeface="Tenor Sans"/>
                <a:ea typeface="Tenor Sans"/>
                <a:cs typeface="Tenor Sans"/>
                <a:sym typeface="Tenor Sans"/>
              </a:rPr>
              <a:t>Moderate Growth:</a:t>
            </a:r>
            <a:r>
              <a:rPr lang="en-US" sz="2424">
                <a:solidFill>
                  <a:srgbClr val="FFF5F0"/>
                </a:solidFill>
                <a:latin typeface="Tenor Sans"/>
                <a:ea typeface="Tenor Sans"/>
                <a:cs typeface="Tenor Sans"/>
                <a:sym typeface="Tenor Sans"/>
              </a:rPr>
              <a:t> Upper-middle incomes generally had steady, moderate food spending growth.</a:t>
            </a:r>
          </a:p>
          <a:p>
            <a:pPr marL="523447" lvl="1" indent="-261723" algn="l">
              <a:lnSpc>
                <a:spcPts val="3394"/>
              </a:lnSpc>
              <a:spcBef>
                <a:spcPct val="0"/>
              </a:spcBef>
              <a:buFont typeface="Arial"/>
              <a:buChar char="•"/>
            </a:pPr>
            <a:r>
              <a:rPr lang="en-US" sz="2424" u="sng">
                <a:solidFill>
                  <a:srgbClr val="FFF5F0"/>
                </a:solidFill>
                <a:latin typeface="Tenor Sans"/>
                <a:ea typeface="Tenor Sans"/>
                <a:cs typeface="Tenor Sans"/>
                <a:sym typeface="Tenor Sans"/>
              </a:rPr>
              <a:t>Color Key:</a:t>
            </a:r>
            <a:r>
              <a:rPr lang="en-US" sz="2424">
                <a:solidFill>
                  <a:srgbClr val="FFF5F0"/>
                </a:solidFill>
                <a:latin typeface="Tenor Sans"/>
                <a:ea typeface="Tenor Sans"/>
                <a:cs typeface="Tenor Sans"/>
                <a:sym typeface="Tenor Sans"/>
              </a:rPr>
              <a:t> Pink = growth, grey = decline; intensity shows the rate of change.</a:t>
            </a:r>
          </a:p>
          <a:p>
            <a:pPr algn="l">
              <a:lnSpc>
                <a:spcPts val="3394"/>
              </a:lnSpc>
              <a:spcBef>
                <a:spcPct val="0"/>
              </a:spcBef>
            </a:pPr>
            <a:endParaRPr lang="en-US" sz="2424">
              <a:solidFill>
                <a:srgbClr val="FFF5F0"/>
              </a:solidFill>
              <a:latin typeface="Tenor Sans"/>
              <a:ea typeface="Tenor Sans"/>
              <a:cs typeface="Tenor Sans"/>
              <a:sym typeface="Tenor San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96408" r="-96408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-684158" y="-141709"/>
            <a:ext cx="20499185" cy="10287000"/>
            <a:chOff x="0" y="0"/>
            <a:chExt cx="27332247" cy="13716000"/>
          </a:xfrm>
        </p:grpSpPr>
        <p:sp>
          <p:nvSpPr>
            <p:cNvPr id="4" name="Freeform 4"/>
            <p:cNvSpPr/>
            <p:nvPr/>
          </p:nvSpPr>
          <p:spPr>
            <a:xfrm rot="5400000">
              <a:off x="13641185" y="24938"/>
              <a:ext cx="13716000" cy="13666124"/>
            </a:xfrm>
            <a:custGeom>
              <a:avLst/>
              <a:gdLst/>
              <a:ahLst/>
              <a:cxnLst/>
              <a:rect l="l" t="t" r="r" b="b"/>
              <a:pathLst>
                <a:path w="13716000" h="13666124">
                  <a:moveTo>
                    <a:pt x="0" y="0"/>
                  </a:moveTo>
                  <a:lnTo>
                    <a:pt x="13716000" y="0"/>
                  </a:lnTo>
                  <a:lnTo>
                    <a:pt x="13716000" y="13666124"/>
                  </a:lnTo>
                  <a:lnTo>
                    <a:pt x="0" y="136661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Freeform 5"/>
            <p:cNvSpPr/>
            <p:nvPr/>
          </p:nvSpPr>
          <p:spPr>
            <a:xfrm rot="5400000">
              <a:off x="-24938" y="24938"/>
              <a:ext cx="13716000" cy="13666124"/>
            </a:xfrm>
            <a:custGeom>
              <a:avLst/>
              <a:gdLst/>
              <a:ahLst/>
              <a:cxnLst/>
              <a:rect l="l" t="t" r="r" b="b"/>
              <a:pathLst>
                <a:path w="13716000" h="13666124">
                  <a:moveTo>
                    <a:pt x="0" y="0"/>
                  </a:moveTo>
                  <a:lnTo>
                    <a:pt x="13716000" y="0"/>
                  </a:lnTo>
                  <a:lnTo>
                    <a:pt x="13716000" y="13666124"/>
                  </a:lnTo>
                  <a:lnTo>
                    <a:pt x="0" y="136661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Freeform 6"/>
          <p:cNvSpPr/>
          <p:nvPr/>
        </p:nvSpPr>
        <p:spPr>
          <a:xfrm>
            <a:off x="-209811" y="-351259"/>
            <a:ext cx="13509533" cy="1866772"/>
          </a:xfrm>
          <a:custGeom>
            <a:avLst/>
            <a:gdLst/>
            <a:ahLst/>
            <a:cxnLst/>
            <a:rect l="l" t="t" r="r" b="b"/>
            <a:pathLst>
              <a:path w="13509533" h="1866772">
                <a:moveTo>
                  <a:pt x="0" y="0"/>
                </a:moveTo>
                <a:lnTo>
                  <a:pt x="13509533" y="0"/>
                </a:lnTo>
                <a:lnTo>
                  <a:pt x="13509533" y="1866772"/>
                </a:lnTo>
                <a:lnTo>
                  <a:pt x="0" y="186677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flipH="1" flipV="1">
            <a:off x="-2935845" y="8126792"/>
            <a:ext cx="16377091" cy="2263016"/>
          </a:xfrm>
          <a:custGeom>
            <a:avLst/>
            <a:gdLst/>
            <a:ahLst/>
            <a:cxnLst/>
            <a:rect l="l" t="t" r="r" b="b"/>
            <a:pathLst>
              <a:path w="16377091" h="2263016">
                <a:moveTo>
                  <a:pt x="16377091" y="2263016"/>
                </a:moveTo>
                <a:lnTo>
                  <a:pt x="0" y="2263016"/>
                </a:lnTo>
                <a:lnTo>
                  <a:pt x="0" y="0"/>
                </a:lnTo>
                <a:lnTo>
                  <a:pt x="16377091" y="0"/>
                </a:lnTo>
                <a:lnTo>
                  <a:pt x="16377091" y="2263016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4396938" y="-453360"/>
            <a:ext cx="4579543" cy="5015975"/>
          </a:xfrm>
          <a:custGeom>
            <a:avLst/>
            <a:gdLst/>
            <a:ahLst/>
            <a:cxnLst/>
            <a:rect l="l" t="t" r="r" b="b"/>
            <a:pathLst>
              <a:path w="4579543" h="5015975">
                <a:moveTo>
                  <a:pt x="0" y="0"/>
                </a:moveTo>
                <a:lnTo>
                  <a:pt x="4579544" y="0"/>
                </a:lnTo>
                <a:lnTo>
                  <a:pt x="4579544" y="5015975"/>
                </a:lnTo>
                <a:lnTo>
                  <a:pt x="0" y="501597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flipH="1" flipV="1">
            <a:off x="-920680" y="5618804"/>
            <a:ext cx="4579543" cy="5015975"/>
          </a:xfrm>
          <a:custGeom>
            <a:avLst/>
            <a:gdLst/>
            <a:ahLst/>
            <a:cxnLst/>
            <a:rect l="l" t="t" r="r" b="b"/>
            <a:pathLst>
              <a:path w="4579543" h="5015975">
                <a:moveTo>
                  <a:pt x="4579543" y="5015975"/>
                </a:moveTo>
                <a:lnTo>
                  <a:pt x="0" y="5015975"/>
                </a:lnTo>
                <a:lnTo>
                  <a:pt x="0" y="0"/>
                </a:lnTo>
                <a:lnTo>
                  <a:pt x="4579543" y="0"/>
                </a:lnTo>
                <a:lnTo>
                  <a:pt x="4579543" y="5015975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 flipH="1" flipV="1">
            <a:off x="12218700" y="8477611"/>
            <a:ext cx="16377091" cy="2263016"/>
          </a:xfrm>
          <a:custGeom>
            <a:avLst/>
            <a:gdLst/>
            <a:ahLst/>
            <a:cxnLst/>
            <a:rect l="l" t="t" r="r" b="b"/>
            <a:pathLst>
              <a:path w="16377091" h="2263016">
                <a:moveTo>
                  <a:pt x="16377091" y="2263016"/>
                </a:moveTo>
                <a:lnTo>
                  <a:pt x="0" y="2263016"/>
                </a:lnTo>
                <a:lnTo>
                  <a:pt x="0" y="0"/>
                </a:lnTo>
                <a:lnTo>
                  <a:pt x="16377091" y="0"/>
                </a:lnTo>
                <a:lnTo>
                  <a:pt x="16377091" y="2263016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1" name="Group 11"/>
          <p:cNvGrpSpPr/>
          <p:nvPr/>
        </p:nvGrpSpPr>
        <p:grpSpPr>
          <a:xfrm>
            <a:off x="1028700" y="1028700"/>
            <a:ext cx="16230600" cy="8229600"/>
            <a:chOff x="0" y="0"/>
            <a:chExt cx="4274726" cy="216746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274726" cy="2167467"/>
            </a:xfrm>
            <a:custGeom>
              <a:avLst/>
              <a:gdLst/>
              <a:ahLst/>
              <a:cxnLst/>
              <a:rect l="l" t="t" r="r" b="b"/>
              <a:pathLst>
                <a:path w="4274726" h="2167467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2143140"/>
                  </a:lnTo>
                  <a:cubicBezTo>
                    <a:pt x="4274726" y="2156575"/>
                    <a:pt x="4263834" y="2167467"/>
                    <a:pt x="4250399" y="2167467"/>
                  </a:cubicBezTo>
                  <a:lnTo>
                    <a:pt x="24327" y="2167467"/>
                  </a:lnTo>
                  <a:cubicBezTo>
                    <a:pt x="10891" y="2167467"/>
                    <a:pt x="0" y="2156575"/>
                    <a:pt x="0" y="2143140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A6646B"/>
            </a:solidFill>
            <a:ln w="209550" cap="rnd">
              <a:solidFill>
                <a:srgbClr val="D39FA4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4274726" cy="2205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 rot="-275020" flipV="1">
            <a:off x="-1054059" y="-2001436"/>
            <a:ext cx="2955277" cy="3300354"/>
          </a:xfrm>
          <a:custGeom>
            <a:avLst/>
            <a:gdLst/>
            <a:ahLst/>
            <a:cxnLst/>
            <a:rect l="l" t="t" r="r" b="b"/>
            <a:pathLst>
              <a:path w="2955277" h="3300354">
                <a:moveTo>
                  <a:pt x="0" y="3300354"/>
                </a:moveTo>
                <a:lnTo>
                  <a:pt x="2955277" y="3300354"/>
                </a:lnTo>
                <a:lnTo>
                  <a:pt x="2955277" y="0"/>
                </a:lnTo>
                <a:lnTo>
                  <a:pt x="0" y="0"/>
                </a:lnTo>
                <a:lnTo>
                  <a:pt x="0" y="3300354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 rot="-275020" flipH="1">
            <a:off x="16221749" y="9041042"/>
            <a:ext cx="2955277" cy="3300354"/>
          </a:xfrm>
          <a:custGeom>
            <a:avLst/>
            <a:gdLst/>
            <a:ahLst/>
            <a:cxnLst/>
            <a:rect l="l" t="t" r="r" b="b"/>
            <a:pathLst>
              <a:path w="2955277" h="3300354">
                <a:moveTo>
                  <a:pt x="2955277" y="0"/>
                </a:moveTo>
                <a:lnTo>
                  <a:pt x="0" y="0"/>
                </a:lnTo>
                <a:lnTo>
                  <a:pt x="0" y="3300354"/>
                </a:lnTo>
                <a:lnTo>
                  <a:pt x="2955277" y="3300354"/>
                </a:lnTo>
                <a:lnTo>
                  <a:pt x="2955277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>
            <a:off x="14366863" y="343353"/>
            <a:ext cx="3455477" cy="3047102"/>
          </a:xfrm>
          <a:custGeom>
            <a:avLst/>
            <a:gdLst/>
            <a:ahLst/>
            <a:cxnLst/>
            <a:rect l="l" t="t" r="r" b="b"/>
            <a:pathLst>
              <a:path w="3455477" h="3047102">
                <a:moveTo>
                  <a:pt x="0" y="0"/>
                </a:moveTo>
                <a:lnTo>
                  <a:pt x="3455477" y="0"/>
                </a:lnTo>
                <a:lnTo>
                  <a:pt x="3455477" y="3047102"/>
                </a:lnTo>
                <a:lnTo>
                  <a:pt x="0" y="304710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17"/>
          <p:cNvSpPr/>
          <p:nvPr/>
        </p:nvSpPr>
        <p:spPr>
          <a:xfrm>
            <a:off x="9144000" y="3509322"/>
            <a:ext cx="7560679" cy="4498604"/>
          </a:xfrm>
          <a:custGeom>
            <a:avLst/>
            <a:gdLst/>
            <a:ahLst/>
            <a:cxnLst/>
            <a:rect l="l" t="t" r="r" b="b"/>
            <a:pathLst>
              <a:path w="7560679" h="4498604">
                <a:moveTo>
                  <a:pt x="0" y="0"/>
                </a:moveTo>
                <a:lnTo>
                  <a:pt x="7560679" y="0"/>
                </a:lnTo>
                <a:lnTo>
                  <a:pt x="7560679" y="4498603"/>
                </a:lnTo>
                <a:lnTo>
                  <a:pt x="0" y="4498603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TextBox 18"/>
          <p:cNvSpPr txBox="1"/>
          <p:nvPr/>
        </p:nvSpPr>
        <p:spPr>
          <a:xfrm>
            <a:off x="1880974" y="2818261"/>
            <a:ext cx="7023250" cy="54677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47"/>
              </a:lnSpc>
            </a:pPr>
            <a:r>
              <a:rPr lang="en-US" sz="2248" u="sng" spc="44">
                <a:solidFill>
                  <a:srgbClr val="FFF5F0"/>
                </a:solidFill>
                <a:latin typeface="Tenor Sans"/>
                <a:ea typeface="Tenor Sans"/>
                <a:cs typeface="Tenor Sans"/>
                <a:sym typeface="Tenor Sans"/>
              </a:rPr>
              <a:t>Objective:</a:t>
            </a:r>
          </a:p>
          <a:p>
            <a:pPr algn="l">
              <a:lnSpc>
                <a:spcPts val="3147"/>
              </a:lnSpc>
            </a:pPr>
            <a:r>
              <a:rPr lang="en-US" sz="2248" spc="44">
                <a:solidFill>
                  <a:srgbClr val="FFF5F0"/>
                </a:solidFill>
                <a:latin typeface="Tenor Sans"/>
                <a:ea typeface="Tenor Sans"/>
                <a:cs typeface="Tenor Sans"/>
                <a:sym typeface="Tenor Sans"/>
              </a:rPr>
              <a:t>Determine if food expenditure growth rates differ significantly by income group.</a:t>
            </a:r>
          </a:p>
          <a:p>
            <a:pPr algn="l">
              <a:lnSpc>
                <a:spcPts val="3147"/>
              </a:lnSpc>
            </a:pPr>
            <a:r>
              <a:rPr lang="en-US" sz="2248" u="sng" spc="44">
                <a:solidFill>
                  <a:srgbClr val="FFF5F0"/>
                </a:solidFill>
                <a:latin typeface="Tenor Sans"/>
                <a:ea typeface="Tenor Sans"/>
                <a:cs typeface="Tenor Sans"/>
                <a:sym typeface="Tenor Sans"/>
              </a:rPr>
              <a:t>Results (Using AOV):</a:t>
            </a:r>
          </a:p>
          <a:p>
            <a:pPr marL="485443" lvl="1" indent="-242722" algn="l">
              <a:lnSpc>
                <a:spcPts val="3147"/>
              </a:lnSpc>
              <a:buFont typeface="Arial"/>
              <a:buChar char="•"/>
            </a:pPr>
            <a:r>
              <a:rPr lang="en-US" sz="2248" u="none" spc="44">
                <a:solidFill>
                  <a:srgbClr val="FFF5F0"/>
                </a:solidFill>
                <a:latin typeface="Tenor Sans"/>
                <a:ea typeface="Tenor Sans"/>
                <a:cs typeface="Tenor Sans"/>
                <a:sym typeface="Tenor Sans"/>
              </a:rPr>
              <a:t>F</a:t>
            </a:r>
            <a:r>
              <a:rPr lang="en-US" sz="2248" u="sng" spc="44">
                <a:solidFill>
                  <a:srgbClr val="FFF5F0"/>
                </a:solidFill>
                <a:latin typeface="Tenor Sans"/>
                <a:ea typeface="Tenor Sans"/>
                <a:cs typeface="Tenor Sans"/>
                <a:sym typeface="Tenor Sans"/>
              </a:rPr>
              <a:t>-value: 0.824</a:t>
            </a:r>
          </a:p>
          <a:p>
            <a:pPr marL="970886" lvl="2" indent="-323629" algn="l">
              <a:lnSpc>
                <a:spcPts val="3147"/>
              </a:lnSpc>
              <a:buFont typeface="Arial"/>
              <a:buChar char="⚬"/>
            </a:pPr>
            <a:r>
              <a:rPr lang="en-US" sz="2248" spc="44">
                <a:solidFill>
                  <a:srgbClr val="FFF5F0"/>
                </a:solidFill>
                <a:latin typeface="Tenor Sans"/>
                <a:ea typeface="Tenor Sans"/>
                <a:cs typeface="Tenor Sans"/>
                <a:sym typeface="Tenor Sans"/>
              </a:rPr>
              <a:t> Low ratio of between-group to within-group variance; weak evidence of group differences.</a:t>
            </a:r>
          </a:p>
          <a:p>
            <a:pPr marL="485443" lvl="1" indent="-242722" algn="l">
              <a:lnSpc>
                <a:spcPts val="3147"/>
              </a:lnSpc>
              <a:buFont typeface="Arial"/>
              <a:buChar char="•"/>
            </a:pPr>
            <a:r>
              <a:rPr lang="en-US" sz="2248" u="none" spc="44">
                <a:solidFill>
                  <a:srgbClr val="FFF5F0"/>
                </a:solidFill>
                <a:latin typeface="Tenor Sans"/>
                <a:ea typeface="Tenor Sans"/>
                <a:cs typeface="Tenor Sans"/>
                <a:sym typeface="Tenor Sans"/>
              </a:rPr>
              <a:t>p</a:t>
            </a:r>
            <a:r>
              <a:rPr lang="en-US" sz="2248" u="sng" spc="44">
                <a:solidFill>
                  <a:srgbClr val="FFF5F0"/>
                </a:solidFill>
                <a:latin typeface="Tenor Sans"/>
                <a:ea typeface="Tenor Sans"/>
                <a:cs typeface="Tenor Sans"/>
                <a:sym typeface="Tenor Sans"/>
              </a:rPr>
              <a:t>-value: 0.589</a:t>
            </a:r>
          </a:p>
          <a:p>
            <a:pPr marL="970886" lvl="2" indent="-323629" algn="l">
              <a:lnSpc>
                <a:spcPts val="3147"/>
              </a:lnSpc>
              <a:buFont typeface="Arial"/>
              <a:buChar char="⚬"/>
            </a:pPr>
            <a:r>
              <a:rPr lang="en-US" sz="2248" spc="44">
                <a:solidFill>
                  <a:srgbClr val="FFF5F0"/>
                </a:solidFill>
                <a:latin typeface="Tenor Sans"/>
                <a:ea typeface="Tenor Sans"/>
                <a:cs typeface="Tenor Sans"/>
                <a:sym typeface="Tenor Sans"/>
              </a:rPr>
              <a:t>Not statistically significant (p &gt; 0.05); we fail to reject the null hypothesis.</a:t>
            </a:r>
          </a:p>
          <a:p>
            <a:pPr algn="l">
              <a:lnSpc>
                <a:spcPts val="3147"/>
              </a:lnSpc>
            </a:pPr>
            <a:r>
              <a:rPr lang="en-US" sz="2248" u="sng" spc="44">
                <a:solidFill>
                  <a:srgbClr val="FFF5F0"/>
                </a:solidFill>
                <a:latin typeface="Tenor Sans"/>
                <a:ea typeface="Tenor Sans"/>
                <a:cs typeface="Tenor Sans"/>
                <a:sym typeface="Tenor Sans"/>
              </a:rPr>
              <a:t>Conclusion:</a:t>
            </a:r>
          </a:p>
          <a:p>
            <a:pPr algn="l">
              <a:lnSpc>
                <a:spcPts val="3147"/>
              </a:lnSpc>
            </a:pPr>
            <a:r>
              <a:rPr lang="en-US" sz="2248" spc="44">
                <a:solidFill>
                  <a:srgbClr val="FFF5F0"/>
                </a:solidFill>
                <a:latin typeface="Tenor Sans"/>
                <a:ea typeface="Tenor Sans"/>
                <a:cs typeface="Tenor Sans"/>
                <a:sym typeface="Tenor Sans"/>
              </a:rPr>
              <a:t>There’s no significant difference in food expenditure growth across income groups.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880974" y="1474250"/>
            <a:ext cx="12391018" cy="10242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7419"/>
              </a:lnSpc>
            </a:pPr>
            <a:r>
              <a:rPr lang="en-US" sz="5299" b="1">
                <a:solidFill>
                  <a:srgbClr val="FFF5F0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Analyzing Growth Across Income Levels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64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264378"/>
            <a:ext cx="20499185" cy="10287000"/>
            <a:chOff x="0" y="0"/>
            <a:chExt cx="27332247" cy="13716000"/>
          </a:xfrm>
        </p:grpSpPr>
        <p:sp>
          <p:nvSpPr>
            <p:cNvPr id="3" name="Freeform 3"/>
            <p:cNvSpPr/>
            <p:nvPr/>
          </p:nvSpPr>
          <p:spPr>
            <a:xfrm rot="5400000">
              <a:off x="13641185" y="24938"/>
              <a:ext cx="13716000" cy="13666124"/>
            </a:xfrm>
            <a:custGeom>
              <a:avLst/>
              <a:gdLst/>
              <a:ahLst/>
              <a:cxnLst/>
              <a:rect l="l" t="t" r="r" b="b"/>
              <a:pathLst>
                <a:path w="13716000" h="13666124">
                  <a:moveTo>
                    <a:pt x="0" y="0"/>
                  </a:moveTo>
                  <a:lnTo>
                    <a:pt x="13716000" y="0"/>
                  </a:lnTo>
                  <a:lnTo>
                    <a:pt x="13716000" y="13666124"/>
                  </a:lnTo>
                  <a:lnTo>
                    <a:pt x="0" y="136661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Freeform 4"/>
            <p:cNvSpPr/>
            <p:nvPr/>
          </p:nvSpPr>
          <p:spPr>
            <a:xfrm rot="5400000">
              <a:off x="-24938" y="24938"/>
              <a:ext cx="13716000" cy="13666124"/>
            </a:xfrm>
            <a:custGeom>
              <a:avLst/>
              <a:gdLst/>
              <a:ahLst/>
              <a:cxnLst/>
              <a:rect l="l" t="t" r="r" b="b"/>
              <a:pathLst>
                <a:path w="13716000" h="13666124">
                  <a:moveTo>
                    <a:pt x="0" y="0"/>
                  </a:moveTo>
                  <a:lnTo>
                    <a:pt x="13716000" y="0"/>
                  </a:lnTo>
                  <a:lnTo>
                    <a:pt x="13716000" y="13666124"/>
                  </a:lnTo>
                  <a:lnTo>
                    <a:pt x="0" y="136661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Freeform 5"/>
          <p:cNvSpPr/>
          <p:nvPr/>
        </p:nvSpPr>
        <p:spPr>
          <a:xfrm>
            <a:off x="10436110" y="-135555"/>
            <a:ext cx="8425526" cy="1164255"/>
          </a:xfrm>
          <a:custGeom>
            <a:avLst/>
            <a:gdLst/>
            <a:ahLst/>
            <a:cxnLst/>
            <a:rect l="l" t="t" r="r" b="b"/>
            <a:pathLst>
              <a:path w="8425526" h="1164255">
                <a:moveTo>
                  <a:pt x="0" y="0"/>
                </a:moveTo>
                <a:lnTo>
                  <a:pt x="8425526" y="0"/>
                </a:lnTo>
                <a:lnTo>
                  <a:pt x="8425526" y="1164255"/>
                </a:lnTo>
                <a:lnTo>
                  <a:pt x="0" y="11642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1028700" y="1028700"/>
            <a:ext cx="16230600" cy="8229600"/>
            <a:chOff x="0" y="0"/>
            <a:chExt cx="4274726" cy="216746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274726" cy="2167467"/>
            </a:xfrm>
            <a:custGeom>
              <a:avLst/>
              <a:gdLst/>
              <a:ahLst/>
              <a:cxnLst/>
              <a:rect l="l" t="t" r="r" b="b"/>
              <a:pathLst>
                <a:path w="4274726" h="2167467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2143140"/>
                  </a:lnTo>
                  <a:cubicBezTo>
                    <a:pt x="4274726" y="2156575"/>
                    <a:pt x="4263834" y="2167467"/>
                    <a:pt x="4250399" y="2167467"/>
                  </a:cubicBezTo>
                  <a:lnTo>
                    <a:pt x="24327" y="2167467"/>
                  </a:lnTo>
                  <a:cubicBezTo>
                    <a:pt x="10891" y="2167467"/>
                    <a:pt x="0" y="2156575"/>
                    <a:pt x="0" y="2143140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FFF5F0"/>
            </a:solidFill>
            <a:ln w="209550" cap="rnd">
              <a:solidFill>
                <a:srgbClr val="D39FA4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4274726" cy="2205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5300328" y="1613254"/>
            <a:ext cx="7687345" cy="23018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718"/>
              </a:lnSpc>
            </a:pPr>
            <a:r>
              <a:rPr lang="en-US" sz="11941" b="1">
                <a:solidFill>
                  <a:srgbClr val="A6646B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Limitations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532935" y="4410733"/>
            <a:ext cx="6611065" cy="32006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42" lvl="1" indent="-280671" algn="l">
              <a:lnSpc>
                <a:spcPts val="3640"/>
              </a:lnSpc>
              <a:buFont typeface="Arial"/>
              <a:buChar char="•"/>
            </a:pPr>
            <a:r>
              <a:rPr lang="en-US" sz="2600" spc="52">
                <a:solidFill>
                  <a:srgbClr val="A6646B"/>
                </a:solidFill>
                <a:latin typeface="Tenor Sans"/>
                <a:ea typeface="Tenor Sans"/>
                <a:cs typeface="Tenor Sans"/>
                <a:sym typeface="Tenor Sans"/>
              </a:rPr>
              <a:t>I noticed that after 2017, the BLS stopped recording the expenditure by income, which resulted in a smaller sample for my analyses</a:t>
            </a:r>
          </a:p>
          <a:p>
            <a:pPr marL="561342" lvl="1" indent="-280671" algn="l">
              <a:lnSpc>
                <a:spcPts val="3640"/>
              </a:lnSpc>
              <a:buFont typeface="Arial"/>
              <a:buChar char="•"/>
            </a:pPr>
            <a:r>
              <a:rPr lang="en-US" sz="2600" spc="52">
                <a:solidFill>
                  <a:srgbClr val="A6646B"/>
                </a:solidFill>
                <a:latin typeface="Tenor Sans"/>
                <a:ea typeface="Tenor Sans"/>
                <a:cs typeface="Tenor Sans"/>
                <a:sym typeface="Tenor Sans"/>
              </a:rPr>
              <a:t>For the seasonal food analysis, those foods were only recorded for 3 years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469509" y="4410733"/>
            <a:ext cx="6611065" cy="27435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42" lvl="1" indent="-280671" algn="l">
              <a:lnSpc>
                <a:spcPts val="3640"/>
              </a:lnSpc>
              <a:buFont typeface="Arial"/>
              <a:buChar char="•"/>
            </a:pPr>
            <a:r>
              <a:rPr lang="en-US" sz="2600" spc="52">
                <a:solidFill>
                  <a:srgbClr val="A6646B"/>
                </a:solidFill>
                <a:latin typeface="Tenor Sans"/>
                <a:ea typeface="Tenor Sans"/>
                <a:cs typeface="Tenor Sans"/>
                <a:sym typeface="Tenor Sans"/>
              </a:rPr>
              <a:t>The CE survey does not display the exact expenditures for food (like specific types of food)</a:t>
            </a:r>
          </a:p>
          <a:p>
            <a:pPr marL="561342" lvl="1" indent="-280671" algn="l">
              <a:lnSpc>
                <a:spcPts val="3640"/>
              </a:lnSpc>
              <a:buFont typeface="Arial"/>
              <a:buChar char="•"/>
            </a:pPr>
            <a:r>
              <a:rPr lang="en-US" sz="2600" spc="52">
                <a:solidFill>
                  <a:srgbClr val="A6646B"/>
                </a:solidFill>
                <a:latin typeface="Tenor Sans"/>
                <a:ea typeface="Tenor Sans"/>
                <a:cs typeface="Tenor Sans"/>
                <a:sym typeface="Tenor Sans"/>
              </a:rPr>
              <a:t>The CE survey income group of 70,000+ is too broad of a group for income</a:t>
            </a:r>
          </a:p>
        </p:txBody>
      </p:sp>
      <p:sp>
        <p:nvSpPr>
          <p:cNvPr id="12" name="Freeform 12"/>
          <p:cNvSpPr/>
          <p:nvPr/>
        </p:nvSpPr>
        <p:spPr>
          <a:xfrm flipH="1" flipV="1">
            <a:off x="-750855" y="9258300"/>
            <a:ext cx="12386729" cy="1711621"/>
          </a:xfrm>
          <a:custGeom>
            <a:avLst/>
            <a:gdLst/>
            <a:ahLst/>
            <a:cxnLst/>
            <a:rect l="l" t="t" r="r" b="b"/>
            <a:pathLst>
              <a:path w="12386729" h="1711621">
                <a:moveTo>
                  <a:pt x="12386729" y="1711621"/>
                </a:moveTo>
                <a:lnTo>
                  <a:pt x="0" y="1711621"/>
                </a:lnTo>
                <a:lnTo>
                  <a:pt x="0" y="0"/>
                </a:lnTo>
                <a:lnTo>
                  <a:pt x="12386729" y="0"/>
                </a:lnTo>
                <a:lnTo>
                  <a:pt x="12386729" y="1711621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16175986" y="6456011"/>
            <a:ext cx="2166628" cy="5226514"/>
          </a:xfrm>
          <a:custGeom>
            <a:avLst/>
            <a:gdLst/>
            <a:ahLst/>
            <a:cxnLst/>
            <a:rect l="l" t="t" r="r" b="b"/>
            <a:pathLst>
              <a:path w="2166628" h="5226514">
                <a:moveTo>
                  <a:pt x="0" y="0"/>
                </a:moveTo>
                <a:lnTo>
                  <a:pt x="2166628" y="0"/>
                </a:lnTo>
                <a:lnTo>
                  <a:pt x="2166628" y="5226514"/>
                </a:lnTo>
                <a:lnTo>
                  <a:pt x="0" y="522651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 flipH="1" flipV="1">
            <a:off x="-388822" y="-1584557"/>
            <a:ext cx="2166628" cy="5226514"/>
          </a:xfrm>
          <a:custGeom>
            <a:avLst/>
            <a:gdLst/>
            <a:ahLst/>
            <a:cxnLst/>
            <a:rect l="l" t="t" r="r" b="b"/>
            <a:pathLst>
              <a:path w="2166628" h="5226514">
                <a:moveTo>
                  <a:pt x="2166628" y="5226514"/>
                </a:moveTo>
                <a:lnTo>
                  <a:pt x="0" y="5226514"/>
                </a:lnTo>
                <a:lnTo>
                  <a:pt x="0" y="0"/>
                </a:lnTo>
                <a:lnTo>
                  <a:pt x="2166628" y="0"/>
                </a:lnTo>
                <a:lnTo>
                  <a:pt x="2166628" y="5226514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>
            <a:off x="14448248" y="232407"/>
            <a:ext cx="3455477" cy="3047102"/>
          </a:xfrm>
          <a:custGeom>
            <a:avLst/>
            <a:gdLst/>
            <a:ahLst/>
            <a:cxnLst/>
            <a:rect l="l" t="t" r="r" b="b"/>
            <a:pathLst>
              <a:path w="3455477" h="3047102">
                <a:moveTo>
                  <a:pt x="0" y="0"/>
                </a:moveTo>
                <a:lnTo>
                  <a:pt x="3455476" y="0"/>
                </a:lnTo>
                <a:lnTo>
                  <a:pt x="3455476" y="3047102"/>
                </a:lnTo>
                <a:lnTo>
                  <a:pt x="0" y="304710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87D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899241" y="5577979"/>
            <a:ext cx="5122144" cy="5304052"/>
          </a:xfrm>
          <a:custGeom>
            <a:avLst/>
            <a:gdLst/>
            <a:ahLst/>
            <a:cxnLst/>
            <a:rect l="l" t="t" r="r" b="b"/>
            <a:pathLst>
              <a:path w="5122144" h="5304052">
                <a:moveTo>
                  <a:pt x="0" y="0"/>
                </a:moveTo>
                <a:lnTo>
                  <a:pt x="5122144" y="0"/>
                </a:lnTo>
                <a:lnTo>
                  <a:pt x="5122144" y="5304052"/>
                </a:lnTo>
                <a:lnTo>
                  <a:pt x="0" y="53040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10800000">
            <a:off x="-591576" y="-645800"/>
            <a:ext cx="5122144" cy="5304052"/>
          </a:xfrm>
          <a:custGeom>
            <a:avLst/>
            <a:gdLst/>
            <a:ahLst/>
            <a:cxnLst/>
            <a:rect l="l" t="t" r="r" b="b"/>
            <a:pathLst>
              <a:path w="5122144" h="5304052">
                <a:moveTo>
                  <a:pt x="0" y="0"/>
                </a:moveTo>
                <a:lnTo>
                  <a:pt x="5122144" y="0"/>
                </a:lnTo>
                <a:lnTo>
                  <a:pt x="5122144" y="5304053"/>
                </a:lnTo>
                <a:lnTo>
                  <a:pt x="0" y="53040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5592428" y="1569674"/>
            <a:ext cx="6721408" cy="8159525"/>
          </a:xfrm>
          <a:custGeom>
            <a:avLst/>
            <a:gdLst/>
            <a:ahLst/>
            <a:cxnLst/>
            <a:rect l="l" t="t" r="r" b="b"/>
            <a:pathLst>
              <a:path w="6721408" h="8159525">
                <a:moveTo>
                  <a:pt x="0" y="0"/>
                </a:moveTo>
                <a:lnTo>
                  <a:pt x="6721409" y="0"/>
                </a:lnTo>
                <a:lnTo>
                  <a:pt x="6721409" y="8159525"/>
                </a:lnTo>
                <a:lnTo>
                  <a:pt x="0" y="815952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5016650" y="5577979"/>
            <a:ext cx="3455477" cy="3047102"/>
          </a:xfrm>
          <a:custGeom>
            <a:avLst/>
            <a:gdLst/>
            <a:ahLst/>
            <a:cxnLst/>
            <a:rect l="l" t="t" r="r" b="b"/>
            <a:pathLst>
              <a:path w="3455477" h="3047102">
                <a:moveTo>
                  <a:pt x="0" y="0"/>
                </a:moveTo>
                <a:lnTo>
                  <a:pt x="3455477" y="0"/>
                </a:lnTo>
                <a:lnTo>
                  <a:pt x="3455477" y="3047102"/>
                </a:lnTo>
                <a:lnTo>
                  <a:pt x="0" y="304710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0061458" y="2754811"/>
            <a:ext cx="3455477" cy="3047102"/>
          </a:xfrm>
          <a:custGeom>
            <a:avLst/>
            <a:gdLst/>
            <a:ahLst/>
            <a:cxnLst/>
            <a:rect l="l" t="t" r="r" b="b"/>
            <a:pathLst>
              <a:path w="3455477" h="3047102">
                <a:moveTo>
                  <a:pt x="0" y="0"/>
                </a:moveTo>
                <a:lnTo>
                  <a:pt x="3455477" y="0"/>
                </a:lnTo>
                <a:lnTo>
                  <a:pt x="3455477" y="3047102"/>
                </a:lnTo>
                <a:lnTo>
                  <a:pt x="0" y="304710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96408" r="-96408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-1700279" y="-147639"/>
            <a:ext cx="20499185" cy="10287000"/>
            <a:chOff x="0" y="0"/>
            <a:chExt cx="27332247" cy="13716000"/>
          </a:xfrm>
        </p:grpSpPr>
        <p:sp>
          <p:nvSpPr>
            <p:cNvPr id="4" name="Freeform 4"/>
            <p:cNvSpPr/>
            <p:nvPr/>
          </p:nvSpPr>
          <p:spPr>
            <a:xfrm rot="5400000">
              <a:off x="13641185" y="24938"/>
              <a:ext cx="13716000" cy="13666124"/>
            </a:xfrm>
            <a:custGeom>
              <a:avLst/>
              <a:gdLst/>
              <a:ahLst/>
              <a:cxnLst/>
              <a:rect l="l" t="t" r="r" b="b"/>
              <a:pathLst>
                <a:path w="13716000" h="13666124">
                  <a:moveTo>
                    <a:pt x="0" y="0"/>
                  </a:moveTo>
                  <a:lnTo>
                    <a:pt x="13716000" y="0"/>
                  </a:lnTo>
                  <a:lnTo>
                    <a:pt x="13716000" y="13666124"/>
                  </a:lnTo>
                  <a:lnTo>
                    <a:pt x="0" y="136661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Freeform 5"/>
            <p:cNvSpPr/>
            <p:nvPr/>
          </p:nvSpPr>
          <p:spPr>
            <a:xfrm rot="5400000">
              <a:off x="-24938" y="24938"/>
              <a:ext cx="13716000" cy="13666124"/>
            </a:xfrm>
            <a:custGeom>
              <a:avLst/>
              <a:gdLst/>
              <a:ahLst/>
              <a:cxnLst/>
              <a:rect l="l" t="t" r="r" b="b"/>
              <a:pathLst>
                <a:path w="13716000" h="13666124">
                  <a:moveTo>
                    <a:pt x="0" y="0"/>
                  </a:moveTo>
                  <a:lnTo>
                    <a:pt x="13716000" y="0"/>
                  </a:lnTo>
                  <a:lnTo>
                    <a:pt x="13716000" y="13666124"/>
                  </a:lnTo>
                  <a:lnTo>
                    <a:pt x="0" y="136661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Freeform 6"/>
          <p:cNvSpPr/>
          <p:nvPr/>
        </p:nvSpPr>
        <p:spPr>
          <a:xfrm>
            <a:off x="-209811" y="-351259"/>
            <a:ext cx="13509533" cy="1866772"/>
          </a:xfrm>
          <a:custGeom>
            <a:avLst/>
            <a:gdLst/>
            <a:ahLst/>
            <a:cxnLst/>
            <a:rect l="l" t="t" r="r" b="b"/>
            <a:pathLst>
              <a:path w="13509533" h="1866772">
                <a:moveTo>
                  <a:pt x="0" y="0"/>
                </a:moveTo>
                <a:lnTo>
                  <a:pt x="13509533" y="0"/>
                </a:lnTo>
                <a:lnTo>
                  <a:pt x="13509533" y="1866772"/>
                </a:lnTo>
                <a:lnTo>
                  <a:pt x="0" y="186677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2516871" y="1191321"/>
            <a:ext cx="13254258" cy="7904358"/>
          </a:xfrm>
          <a:custGeom>
            <a:avLst/>
            <a:gdLst/>
            <a:ahLst/>
            <a:cxnLst/>
            <a:rect l="l" t="t" r="r" b="b"/>
            <a:pathLst>
              <a:path w="13254258" h="7904358">
                <a:moveTo>
                  <a:pt x="0" y="0"/>
                </a:moveTo>
                <a:lnTo>
                  <a:pt x="13254258" y="0"/>
                </a:lnTo>
                <a:lnTo>
                  <a:pt x="13254258" y="7904358"/>
                </a:lnTo>
                <a:lnTo>
                  <a:pt x="0" y="790435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5780189" y="2394564"/>
            <a:ext cx="6438511" cy="777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00"/>
              </a:lnSpc>
            </a:pPr>
            <a:r>
              <a:rPr lang="en-US" sz="5000" b="1">
                <a:solidFill>
                  <a:srgbClr val="FFF5F0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SPECIAL THANKS</a:t>
            </a:r>
          </a:p>
        </p:txBody>
      </p:sp>
      <p:sp>
        <p:nvSpPr>
          <p:cNvPr id="9" name="Freeform 9"/>
          <p:cNvSpPr/>
          <p:nvPr/>
        </p:nvSpPr>
        <p:spPr>
          <a:xfrm>
            <a:off x="12218700" y="1515513"/>
            <a:ext cx="3455477" cy="3047102"/>
          </a:xfrm>
          <a:custGeom>
            <a:avLst/>
            <a:gdLst/>
            <a:ahLst/>
            <a:cxnLst/>
            <a:rect l="l" t="t" r="r" b="b"/>
            <a:pathLst>
              <a:path w="3455477" h="3047102">
                <a:moveTo>
                  <a:pt x="0" y="0"/>
                </a:moveTo>
                <a:lnTo>
                  <a:pt x="3455476" y="0"/>
                </a:lnTo>
                <a:lnTo>
                  <a:pt x="3455476" y="3047102"/>
                </a:lnTo>
                <a:lnTo>
                  <a:pt x="0" y="304710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797224" y="5256526"/>
            <a:ext cx="3455477" cy="3047102"/>
          </a:xfrm>
          <a:custGeom>
            <a:avLst/>
            <a:gdLst/>
            <a:ahLst/>
            <a:cxnLst/>
            <a:rect l="l" t="t" r="r" b="b"/>
            <a:pathLst>
              <a:path w="3455477" h="3047102">
                <a:moveTo>
                  <a:pt x="0" y="0"/>
                </a:moveTo>
                <a:lnTo>
                  <a:pt x="3455476" y="0"/>
                </a:lnTo>
                <a:lnTo>
                  <a:pt x="3455476" y="3047102"/>
                </a:lnTo>
                <a:lnTo>
                  <a:pt x="0" y="304710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 flipH="1" flipV="1">
            <a:off x="-2935845" y="8126792"/>
            <a:ext cx="16377091" cy="2263016"/>
          </a:xfrm>
          <a:custGeom>
            <a:avLst/>
            <a:gdLst/>
            <a:ahLst/>
            <a:cxnLst/>
            <a:rect l="l" t="t" r="r" b="b"/>
            <a:pathLst>
              <a:path w="16377091" h="2263016">
                <a:moveTo>
                  <a:pt x="16377091" y="2263016"/>
                </a:moveTo>
                <a:lnTo>
                  <a:pt x="0" y="2263016"/>
                </a:lnTo>
                <a:lnTo>
                  <a:pt x="0" y="0"/>
                </a:lnTo>
                <a:lnTo>
                  <a:pt x="16377091" y="0"/>
                </a:lnTo>
                <a:lnTo>
                  <a:pt x="16377091" y="2263016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 rot="-275020" flipV="1">
            <a:off x="-82664" y="-621477"/>
            <a:ext cx="2955277" cy="3300354"/>
          </a:xfrm>
          <a:custGeom>
            <a:avLst/>
            <a:gdLst/>
            <a:ahLst/>
            <a:cxnLst/>
            <a:rect l="l" t="t" r="r" b="b"/>
            <a:pathLst>
              <a:path w="2955277" h="3300354">
                <a:moveTo>
                  <a:pt x="0" y="3300354"/>
                </a:moveTo>
                <a:lnTo>
                  <a:pt x="2955277" y="3300354"/>
                </a:lnTo>
                <a:lnTo>
                  <a:pt x="2955277" y="0"/>
                </a:lnTo>
                <a:lnTo>
                  <a:pt x="0" y="0"/>
                </a:lnTo>
                <a:lnTo>
                  <a:pt x="0" y="3300354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 flipH="1" flipV="1">
            <a:off x="12218700" y="8477611"/>
            <a:ext cx="16377091" cy="2263016"/>
          </a:xfrm>
          <a:custGeom>
            <a:avLst/>
            <a:gdLst/>
            <a:ahLst/>
            <a:cxnLst/>
            <a:rect l="l" t="t" r="r" b="b"/>
            <a:pathLst>
              <a:path w="16377091" h="2263016">
                <a:moveTo>
                  <a:pt x="16377091" y="2263016"/>
                </a:moveTo>
                <a:lnTo>
                  <a:pt x="0" y="2263016"/>
                </a:lnTo>
                <a:lnTo>
                  <a:pt x="0" y="0"/>
                </a:lnTo>
                <a:lnTo>
                  <a:pt x="16377091" y="0"/>
                </a:lnTo>
                <a:lnTo>
                  <a:pt x="16377091" y="2263016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 rot="-275020" flipH="1">
            <a:off x="15465445" y="6827434"/>
            <a:ext cx="2955277" cy="3300354"/>
          </a:xfrm>
          <a:custGeom>
            <a:avLst/>
            <a:gdLst/>
            <a:ahLst/>
            <a:cxnLst/>
            <a:rect l="l" t="t" r="r" b="b"/>
            <a:pathLst>
              <a:path w="2955277" h="3300354">
                <a:moveTo>
                  <a:pt x="2955277" y="0"/>
                </a:moveTo>
                <a:lnTo>
                  <a:pt x="0" y="0"/>
                </a:lnTo>
                <a:lnTo>
                  <a:pt x="0" y="3300354"/>
                </a:lnTo>
                <a:lnTo>
                  <a:pt x="2955277" y="3300354"/>
                </a:lnTo>
                <a:lnTo>
                  <a:pt x="2955277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>
            <a:off x="14396938" y="-453360"/>
            <a:ext cx="4579543" cy="5015975"/>
          </a:xfrm>
          <a:custGeom>
            <a:avLst/>
            <a:gdLst/>
            <a:ahLst/>
            <a:cxnLst/>
            <a:rect l="l" t="t" r="r" b="b"/>
            <a:pathLst>
              <a:path w="4579543" h="5015975">
                <a:moveTo>
                  <a:pt x="0" y="0"/>
                </a:moveTo>
                <a:lnTo>
                  <a:pt x="4579544" y="0"/>
                </a:lnTo>
                <a:lnTo>
                  <a:pt x="4579544" y="5015975"/>
                </a:lnTo>
                <a:lnTo>
                  <a:pt x="0" y="501597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 flipH="1" flipV="1">
            <a:off x="-920680" y="5618804"/>
            <a:ext cx="4579543" cy="5015975"/>
          </a:xfrm>
          <a:custGeom>
            <a:avLst/>
            <a:gdLst/>
            <a:ahLst/>
            <a:cxnLst/>
            <a:rect l="l" t="t" r="r" b="b"/>
            <a:pathLst>
              <a:path w="4579543" h="5015975">
                <a:moveTo>
                  <a:pt x="4579543" y="5015975"/>
                </a:moveTo>
                <a:lnTo>
                  <a:pt x="0" y="5015975"/>
                </a:lnTo>
                <a:lnTo>
                  <a:pt x="0" y="0"/>
                </a:lnTo>
                <a:lnTo>
                  <a:pt x="4579543" y="0"/>
                </a:lnTo>
                <a:lnTo>
                  <a:pt x="4579543" y="5015975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TextBox 17"/>
          <p:cNvSpPr txBox="1"/>
          <p:nvPr/>
        </p:nvSpPr>
        <p:spPr>
          <a:xfrm>
            <a:off x="5771465" y="3256773"/>
            <a:ext cx="6447234" cy="38584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73"/>
              </a:lnSpc>
            </a:pPr>
            <a:r>
              <a:rPr lang="en-US" sz="4338" dirty="0">
                <a:solidFill>
                  <a:srgbClr val="FFF5F0"/>
                </a:solidFill>
                <a:latin typeface="Tenor Sans"/>
                <a:ea typeface="Tenor Sans"/>
                <a:cs typeface="Tenor Sans"/>
                <a:sym typeface="Tenor Sans"/>
              </a:rPr>
              <a:t>Professor Perine</a:t>
            </a:r>
          </a:p>
          <a:p>
            <a:pPr algn="ctr">
              <a:lnSpc>
                <a:spcPts val="6073"/>
              </a:lnSpc>
            </a:pPr>
            <a:r>
              <a:rPr lang="en-US" sz="4338" dirty="0">
                <a:solidFill>
                  <a:srgbClr val="FFF5F0"/>
                </a:solidFill>
                <a:latin typeface="Tenor Sans"/>
                <a:ea typeface="Tenor Sans"/>
                <a:cs typeface="Tenor Sans"/>
                <a:sym typeface="Tenor Sans"/>
              </a:rPr>
              <a:t>Professor Saidi</a:t>
            </a:r>
          </a:p>
          <a:p>
            <a:pPr algn="ctr">
              <a:lnSpc>
                <a:spcPts val="6073"/>
              </a:lnSpc>
            </a:pPr>
            <a:r>
              <a:rPr lang="en-US" sz="4338" dirty="0">
                <a:solidFill>
                  <a:srgbClr val="FFF5F0"/>
                </a:solidFill>
                <a:latin typeface="Tenor Sans"/>
                <a:ea typeface="Tenor Sans"/>
                <a:cs typeface="Tenor Sans"/>
                <a:sym typeface="Tenor Sans"/>
              </a:rPr>
              <a:t>Professor </a:t>
            </a:r>
            <a:r>
              <a:rPr lang="en-US" sz="4338" dirty="0" err="1">
                <a:solidFill>
                  <a:srgbClr val="FFF5F0"/>
                </a:solidFill>
                <a:latin typeface="Tenor Sans"/>
                <a:ea typeface="Tenor Sans"/>
                <a:cs typeface="Tenor Sans"/>
                <a:sym typeface="Tenor Sans"/>
              </a:rPr>
              <a:t>Alraee</a:t>
            </a:r>
            <a:endParaRPr lang="en-US" sz="4338" dirty="0">
              <a:solidFill>
                <a:srgbClr val="FFF5F0"/>
              </a:solidFill>
              <a:latin typeface="Tenor Sans"/>
              <a:ea typeface="Tenor Sans"/>
              <a:cs typeface="Tenor Sans"/>
              <a:sym typeface="Tenor Sans"/>
            </a:endParaRPr>
          </a:p>
          <a:p>
            <a:pPr algn="ctr">
              <a:lnSpc>
                <a:spcPts val="6073"/>
              </a:lnSpc>
            </a:pPr>
            <a:r>
              <a:rPr lang="en-US" sz="4338" dirty="0">
                <a:solidFill>
                  <a:srgbClr val="FFF5F0"/>
                </a:solidFill>
                <a:latin typeface="Tenor Sans"/>
                <a:ea typeface="Tenor Sans"/>
                <a:cs typeface="Tenor Sans"/>
                <a:sym typeface="Tenor Sans"/>
              </a:rPr>
              <a:t>EC Data Science Cohort</a:t>
            </a:r>
          </a:p>
          <a:p>
            <a:pPr algn="ctr">
              <a:lnSpc>
                <a:spcPts val="6073"/>
              </a:lnSpc>
            </a:pPr>
            <a:r>
              <a:rPr lang="en-US" sz="4338" dirty="0">
                <a:solidFill>
                  <a:srgbClr val="FFF5F0"/>
                </a:solidFill>
                <a:latin typeface="Tenor Sans"/>
                <a:ea typeface="Tenor Sans"/>
                <a:cs typeface="Tenor Sans"/>
                <a:sym typeface="Tenor Sans"/>
              </a:rPr>
              <a:t>Audience Members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96408" r="-96408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-293364" y="0"/>
            <a:ext cx="20499185" cy="10287000"/>
            <a:chOff x="0" y="0"/>
            <a:chExt cx="27332247" cy="13716000"/>
          </a:xfrm>
        </p:grpSpPr>
        <p:sp>
          <p:nvSpPr>
            <p:cNvPr id="4" name="Freeform 4"/>
            <p:cNvSpPr/>
            <p:nvPr/>
          </p:nvSpPr>
          <p:spPr>
            <a:xfrm rot="5400000">
              <a:off x="13641185" y="24938"/>
              <a:ext cx="13716000" cy="13666124"/>
            </a:xfrm>
            <a:custGeom>
              <a:avLst/>
              <a:gdLst/>
              <a:ahLst/>
              <a:cxnLst/>
              <a:rect l="l" t="t" r="r" b="b"/>
              <a:pathLst>
                <a:path w="13716000" h="13666124">
                  <a:moveTo>
                    <a:pt x="0" y="0"/>
                  </a:moveTo>
                  <a:lnTo>
                    <a:pt x="13716000" y="0"/>
                  </a:lnTo>
                  <a:lnTo>
                    <a:pt x="13716000" y="13666124"/>
                  </a:lnTo>
                  <a:lnTo>
                    <a:pt x="0" y="136661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Freeform 5"/>
            <p:cNvSpPr/>
            <p:nvPr/>
          </p:nvSpPr>
          <p:spPr>
            <a:xfrm rot="5400000">
              <a:off x="-24938" y="24938"/>
              <a:ext cx="13716000" cy="13666124"/>
            </a:xfrm>
            <a:custGeom>
              <a:avLst/>
              <a:gdLst/>
              <a:ahLst/>
              <a:cxnLst/>
              <a:rect l="l" t="t" r="r" b="b"/>
              <a:pathLst>
                <a:path w="13716000" h="13666124">
                  <a:moveTo>
                    <a:pt x="0" y="0"/>
                  </a:moveTo>
                  <a:lnTo>
                    <a:pt x="13716000" y="0"/>
                  </a:lnTo>
                  <a:lnTo>
                    <a:pt x="13716000" y="13666124"/>
                  </a:lnTo>
                  <a:lnTo>
                    <a:pt x="0" y="136661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Freeform 6"/>
          <p:cNvSpPr/>
          <p:nvPr/>
        </p:nvSpPr>
        <p:spPr>
          <a:xfrm>
            <a:off x="-209811" y="-351259"/>
            <a:ext cx="13509533" cy="1866772"/>
          </a:xfrm>
          <a:custGeom>
            <a:avLst/>
            <a:gdLst/>
            <a:ahLst/>
            <a:cxnLst/>
            <a:rect l="l" t="t" r="r" b="b"/>
            <a:pathLst>
              <a:path w="13509533" h="1866772">
                <a:moveTo>
                  <a:pt x="0" y="0"/>
                </a:moveTo>
                <a:lnTo>
                  <a:pt x="13509533" y="0"/>
                </a:lnTo>
                <a:lnTo>
                  <a:pt x="13509533" y="1866772"/>
                </a:lnTo>
                <a:lnTo>
                  <a:pt x="0" y="186677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flipH="1" flipV="1">
            <a:off x="-2935845" y="8126792"/>
            <a:ext cx="16377091" cy="2263016"/>
          </a:xfrm>
          <a:custGeom>
            <a:avLst/>
            <a:gdLst/>
            <a:ahLst/>
            <a:cxnLst/>
            <a:rect l="l" t="t" r="r" b="b"/>
            <a:pathLst>
              <a:path w="16377091" h="2263016">
                <a:moveTo>
                  <a:pt x="16377091" y="2263016"/>
                </a:moveTo>
                <a:lnTo>
                  <a:pt x="0" y="2263016"/>
                </a:lnTo>
                <a:lnTo>
                  <a:pt x="0" y="0"/>
                </a:lnTo>
                <a:lnTo>
                  <a:pt x="16377091" y="0"/>
                </a:lnTo>
                <a:lnTo>
                  <a:pt x="16377091" y="2263016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4396938" y="-453360"/>
            <a:ext cx="4579543" cy="5015975"/>
          </a:xfrm>
          <a:custGeom>
            <a:avLst/>
            <a:gdLst/>
            <a:ahLst/>
            <a:cxnLst/>
            <a:rect l="l" t="t" r="r" b="b"/>
            <a:pathLst>
              <a:path w="4579543" h="5015975">
                <a:moveTo>
                  <a:pt x="0" y="0"/>
                </a:moveTo>
                <a:lnTo>
                  <a:pt x="4579544" y="0"/>
                </a:lnTo>
                <a:lnTo>
                  <a:pt x="4579544" y="5015975"/>
                </a:lnTo>
                <a:lnTo>
                  <a:pt x="0" y="501597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flipH="1" flipV="1">
            <a:off x="-920680" y="5618804"/>
            <a:ext cx="4579543" cy="5015975"/>
          </a:xfrm>
          <a:custGeom>
            <a:avLst/>
            <a:gdLst/>
            <a:ahLst/>
            <a:cxnLst/>
            <a:rect l="l" t="t" r="r" b="b"/>
            <a:pathLst>
              <a:path w="4579543" h="5015975">
                <a:moveTo>
                  <a:pt x="4579543" y="5015975"/>
                </a:moveTo>
                <a:lnTo>
                  <a:pt x="0" y="5015975"/>
                </a:lnTo>
                <a:lnTo>
                  <a:pt x="0" y="0"/>
                </a:lnTo>
                <a:lnTo>
                  <a:pt x="4579543" y="0"/>
                </a:lnTo>
                <a:lnTo>
                  <a:pt x="4579543" y="5015975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 rot="-275020" flipV="1">
            <a:off x="-1054059" y="-2001436"/>
            <a:ext cx="2955277" cy="3300354"/>
          </a:xfrm>
          <a:custGeom>
            <a:avLst/>
            <a:gdLst/>
            <a:ahLst/>
            <a:cxnLst/>
            <a:rect l="l" t="t" r="r" b="b"/>
            <a:pathLst>
              <a:path w="2955277" h="3300354">
                <a:moveTo>
                  <a:pt x="0" y="3300354"/>
                </a:moveTo>
                <a:lnTo>
                  <a:pt x="2955277" y="3300354"/>
                </a:lnTo>
                <a:lnTo>
                  <a:pt x="2955277" y="0"/>
                </a:lnTo>
                <a:lnTo>
                  <a:pt x="0" y="0"/>
                </a:lnTo>
                <a:lnTo>
                  <a:pt x="0" y="3300354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 flipH="1" flipV="1">
            <a:off x="12218700" y="8477611"/>
            <a:ext cx="16377091" cy="2263016"/>
          </a:xfrm>
          <a:custGeom>
            <a:avLst/>
            <a:gdLst/>
            <a:ahLst/>
            <a:cxnLst/>
            <a:rect l="l" t="t" r="r" b="b"/>
            <a:pathLst>
              <a:path w="16377091" h="2263016">
                <a:moveTo>
                  <a:pt x="16377091" y="2263016"/>
                </a:moveTo>
                <a:lnTo>
                  <a:pt x="0" y="2263016"/>
                </a:lnTo>
                <a:lnTo>
                  <a:pt x="0" y="0"/>
                </a:lnTo>
                <a:lnTo>
                  <a:pt x="16377091" y="0"/>
                </a:lnTo>
                <a:lnTo>
                  <a:pt x="16377091" y="2263016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 rot="-275020" flipH="1">
            <a:off x="16221749" y="9041042"/>
            <a:ext cx="2955277" cy="3300354"/>
          </a:xfrm>
          <a:custGeom>
            <a:avLst/>
            <a:gdLst/>
            <a:ahLst/>
            <a:cxnLst/>
            <a:rect l="l" t="t" r="r" b="b"/>
            <a:pathLst>
              <a:path w="2955277" h="3300354">
                <a:moveTo>
                  <a:pt x="2955277" y="0"/>
                </a:moveTo>
                <a:lnTo>
                  <a:pt x="0" y="0"/>
                </a:lnTo>
                <a:lnTo>
                  <a:pt x="0" y="3300354"/>
                </a:lnTo>
                <a:lnTo>
                  <a:pt x="2955277" y="3300354"/>
                </a:lnTo>
                <a:lnTo>
                  <a:pt x="2955277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3" name="Group 13"/>
          <p:cNvGrpSpPr/>
          <p:nvPr/>
        </p:nvGrpSpPr>
        <p:grpSpPr>
          <a:xfrm>
            <a:off x="1028700" y="1358766"/>
            <a:ext cx="16230600" cy="7569468"/>
            <a:chOff x="0" y="0"/>
            <a:chExt cx="4274726" cy="199360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4274726" cy="1993605"/>
            </a:xfrm>
            <a:custGeom>
              <a:avLst/>
              <a:gdLst/>
              <a:ahLst/>
              <a:cxnLst/>
              <a:rect l="l" t="t" r="r" b="b"/>
              <a:pathLst>
                <a:path w="4274726" h="1993605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1969278"/>
                  </a:lnTo>
                  <a:cubicBezTo>
                    <a:pt x="4274726" y="1982713"/>
                    <a:pt x="4263834" y="1993605"/>
                    <a:pt x="4250399" y="1993605"/>
                  </a:cubicBezTo>
                  <a:lnTo>
                    <a:pt x="24327" y="1993605"/>
                  </a:lnTo>
                  <a:cubicBezTo>
                    <a:pt x="10891" y="1993605"/>
                    <a:pt x="0" y="1982713"/>
                    <a:pt x="0" y="1969278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D39FA4"/>
            </a:solidFill>
            <a:ln w="209550" cap="rnd">
              <a:solidFill>
                <a:srgbClr val="A6646B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4274726" cy="20317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6061877" y="1540278"/>
            <a:ext cx="6164245" cy="17756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545"/>
              </a:lnSpc>
            </a:pPr>
            <a:r>
              <a:rPr lang="en-US" sz="11104" b="1" dirty="0">
                <a:solidFill>
                  <a:srgbClr val="FFF5F0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Sources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413114" y="3633901"/>
            <a:ext cx="13461772" cy="46783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80"/>
              </a:lnSpc>
            </a:pPr>
            <a:r>
              <a:rPr lang="en-US" sz="2200" dirty="0">
                <a:solidFill>
                  <a:srgbClr val="FFF5F0"/>
                </a:solidFill>
                <a:latin typeface="Tenor Sans"/>
                <a:ea typeface="Tenor Sans"/>
                <a:cs typeface="Tenor Sans"/>
                <a:sym typeface="Tenor Sans"/>
              </a:rPr>
              <a:t>U.S. Bureau of Labor Statistics. (n.d.). Consumer Expenditure Surveys. Retrieved May 13, 2025, from https://www.bls.gov/cpi/data.htm</a:t>
            </a:r>
          </a:p>
          <a:p>
            <a:pPr algn="l">
              <a:lnSpc>
                <a:spcPts val="3080"/>
              </a:lnSpc>
            </a:pPr>
            <a:endParaRPr lang="en-US" sz="2200" dirty="0">
              <a:solidFill>
                <a:srgbClr val="FFF5F0"/>
              </a:solidFill>
              <a:latin typeface="Tenor Sans"/>
              <a:ea typeface="Tenor Sans"/>
              <a:cs typeface="Tenor Sans"/>
              <a:sym typeface="Tenor Sans"/>
            </a:endParaRPr>
          </a:p>
          <a:p>
            <a:pPr algn="l">
              <a:lnSpc>
                <a:spcPts val="3080"/>
              </a:lnSpc>
            </a:pPr>
            <a:r>
              <a:rPr lang="en-US" sz="2200" dirty="0">
                <a:solidFill>
                  <a:srgbClr val="FFF5F0"/>
                </a:solidFill>
                <a:latin typeface="Tenor Sans"/>
                <a:ea typeface="Tenor Sans"/>
                <a:cs typeface="Tenor Sans"/>
                <a:sym typeface="Tenor Sans"/>
              </a:rPr>
              <a:t>U.S. Bureau of Labor Statistics. (n.d.). Consumer Price Index for All Urban Consumers: All Items Less Food and Energy in U.S. City Average [CPILFESL]. FRED, Federal Reserve Bank of St. Louis. Retrieved May 13, 2025, from https://fred.stlouisfed.org/series/CPILFESL</a:t>
            </a:r>
          </a:p>
          <a:p>
            <a:pPr algn="l">
              <a:lnSpc>
                <a:spcPts val="3080"/>
              </a:lnSpc>
            </a:pPr>
            <a:endParaRPr lang="en-US" sz="2200" dirty="0">
              <a:solidFill>
                <a:srgbClr val="FFF5F0"/>
              </a:solidFill>
              <a:latin typeface="Tenor Sans"/>
              <a:ea typeface="Tenor Sans"/>
              <a:cs typeface="Tenor Sans"/>
              <a:sym typeface="Tenor Sans"/>
            </a:endParaRPr>
          </a:p>
          <a:p>
            <a:pPr algn="l">
              <a:lnSpc>
                <a:spcPts val="3080"/>
              </a:lnSpc>
            </a:pPr>
            <a:r>
              <a:rPr lang="en-US" sz="2200" dirty="0">
                <a:solidFill>
                  <a:srgbClr val="FFF5F0"/>
                </a:solidFill>
                <a:latin typeface="Tenor Sans"/>
                <a:ea typeface="Tenor Sans"/>
                <a:cs typeface="Tenor Sans"/>
                <a:sym typeface="Tenor Sans"/>
              </a:rPr>
              <a:t>Ritz, R. (n.d.). Average Price Data (BLS) [Dataset]. Kaggle. Retrieved May 13, 2025, from </a:t>
            </a:r>
            <a:r>
              <a:rPr lang="en-US" sz="2200" dirty="0">
                <a:solidFill>
                  <a:srgbClr val="FFF5F0"/>
                </a:solidFill>
                <a:latin typeface="Tenor Sans"/>
                <a:ea typeface="Tenor Sans"/>
                <a:cs typeface="Tenor Sans"/>
                <a:sym typeface="Tenor Sans"/>
                <a:hlinkClick r:id="rId10" tooltip="https://www.kaggle.com/datasets/robertritz/average-price-data-bls"/>
              </a:rPr>
              <a:t>https://www.kaggle.com/datasets/robertritz/average-price-data-bls</a:t>
            </a:r>
          </a:p>
          <a:p>
            <a:pPr algn="l">
              <a:lnSpc>
                <a:spcPts val="3080"/>
              </a:lnSpc>
            </a:pPr>
            <a:endParaRPr lang="en-US" sz="2200" dirty="0">
              <a:solidFill>
                <a:srgbClr val="FFF5F0"/>
              </a:solidFill>
              <a:latin typeface="Tenor Sans"/>
              <a:ea typeface="Tenor Sans"/>
              <a:cs typeface="Tenor Sans"/>
              <a:sym typeface="Tenor Sans"/>
              <a:hlinkClick r:id="rId10" tooltip="https://www.kaggle.com/datasets/robertritz/average-price-data-bls"/>
            </a:endParaRPr>
          </a:p>
          <a:p>
            <a:pPr algn="l">
              <a:lnSpc>
                <a:spcPts val="3080"/>
              </a:lnSpc>
            </a:pPr>
            <a:r>
              <a:rPr lang="en-US" sz="2200" dirty="0">
                <a:solidFill>
                  <a:srgbClr val="FFF5F0"/>
                </a:solidFill>
                <a:latin typeface="Tenor Sans"/>
                <a:ea typeface="Tenor Sans"/>
                <a:cs typeface="Tenor Sans"/>
                <a:sym typeface="Tenor Sans"/>
              </a:rPr>
              <a:t>Coding Assistance: ChatGPT</a:t>
            </a:r>
          </a:p>
          <a:p>
            <a:pPr algn="l">
              <a:lnSpc>
                <a:spcPts val="3080"/>
              </a:lnSpc>
            </a:pPr>
            <a:endParaRPr lang="en-US" sz="2200" dirty="0">
              <a:solidFill>
                <a:srgbClr val="FFF5F0"/>
              </a:solidFill>
              <a:latin typeface="Tenor Sans"/>
              <a:ea typeface="Tenor Sans"/>
              <a:cs typeface="Tenor Sans"/>
              <a:sym typeface="Tenor Sans"/>
            </a:endParaRPr>
          </a:p>
        </p:txBody>
      </p:sp>
      <p:sp>
        <p:nvSpPr>
          <p:cNvPr id="18" name="Freeform 18"/>
          <p:cNvSpPr/>
          <p:nvPr/>
        </p:nvSpPr>
        <p:spPr>
          <a:xfrm>
            <a:off x="14448248" y="232407"/>
            <a:ext cx="3455477" cy="3047102"/>
          </a:xfrm>
          <a:custGeom>
            <a:avLst/>
            <a:gdLst/>
            <a:ahLst/>
            <a:cxnLst/>
            <a:rect l="l" t="t" r="r" b="b"/>
            <a:pathLst>
              <a:path w="3455477" h="3047102">
                <a:moveTo>
                  <a:pt x="0" y="0"/>
                </a:moveTo>
                <a:lnTo>
                  <a:pt x="3455476" y="0"/>
                </a:lnTo>
                <a:lnTo>
                  <a:pt x="3455476" y="3047102"/>
                </a:lnTo>
                <a:lnTo>
                  <a:pt x="0" y="304710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39F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14652450" y="6199144"/>
            <a:ext cx="4579543" cy="5015975"/>
          </a:xfrm>
          <a:custGeom>
            <a:avLst/>
            <a:gdLst/>
            <a:ahLst/>
            <a:cxnLst/>
            <a:rect l="l" t="t" r="r" b="b"/>
            <a:pathLst>
              <a:path w="4579543" h="5015975">
                <a:moveTo>
                  <a:pt x="0" y="5015975"/>
                </a:moveTo>
                <a:lnTo>
                  <a:pt x="4579544" y="5015975"/>
                </a:lnTo>
                <a:lnTo>
                  <a:pt x="4579544" y="0"/>
                </a:lnTo>
                <a:lnTo>
                  <a:pt x="0" y="0"/>
                </a:lnTo>
                <a:lnTo>
                  <a:pt x="0" y="501597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flipH="1">
            <a:off x="0" y="-364155"/>
            <a:ext cx="4579543" cy="5015975"/>
          </a:xfrm>
          <a:custGeom>
            <a:avLst/>
            <a:gdLst/>
            <a:ahLst/>
            <a:cxnLst/>
            <a:rect l="l" t="t" r="r" b="b"/>
            <a:pathLst>
              <a:path w="4579543" h="5015975">
                <a:moveTo>
                  <a:pt x="4579543" y="0"/>
                </a:moveTo>
                <a:lnTo>
                  <a:pt x="0" y="0"/>
                </a:lnTo>
                <a:lnTo>
                  <a:pt x="0" y="5015976"/>
                </a:lnTo>
                <a:lnTo>
                  <a:pt x="4579543" y="5015976"/>
                </a:lnTo>
                <a:lnTo>
                  <a:pt x="4579543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-759701" y="0"/>
            <a:ext cx="20499185" cy="10287000"/>
            <a:chOff x="0" y="0"/>
            <a:chExt cx="27332247" cy="13716000"/>
          </a:xfrm>
        </p:grpSpPr>
        <p:sp>
          <p:nvSpPr>
            <p:cNvPr id="5" name="Freeform 5"/>
            <p:cNvSpPr/>
            <p:nvPr/>
          </p:nvSpPr>
          <p:spPr>
            <a:xfrm rot="5400000">
              <a:off x="13641185" y="24938"/>
              <a:ext cx="13716000" cy="13666124"/>
            </a:xfrm>
            <a:custGeom>
              <a:avLst/>
              <a:gdLst/>
              <a:ahLst/>
              <a:cxnLst/>
              <a:rect l="l" t="t" r="r" b="b"/>
              <a:pathLst>
                <a:path w="13716000" h="13666124">
                  <a:moveTo>
                    <a:pt x="0" y="0"/>
                  </a:moveTo>
                  <a:lnTo>
                    <a:pt x="13716000" y="0"/>
                  </a:lnTo>
                  <a:lnTo>
                    <a:pt x="13716000" y="13666124"/>
                  </a:lnTo>
                  <a:lnTo>
                    <a:pt x="0" y="136661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53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Freeform 6"/>
            <p:cNvSpPr/>
            <p:nvPr/>
          </p:nvSpPr>
          <p:spPr>
            <a:xfrm rot="5400000">
              <a:off x="-24938" y="24938"/>
              <a:ext cx="13716000" cy="13666124"/>
            </a:xfrm>
            <a:custGeom>
              <a:avLst/>
              <a:gdLst/>
              <a:ahLst/>
              <a:cxnLst/>
              <a:rect l="l" t="t" r="r" b="b"/>
              <a:pathLst>
                <a:path w="13716000" h="13666124">
                  <a:moveTo>
                    <a:pt x="0" y="0"/>
                  </a:moveTo>
                  <a:lnTo>
                    <a:pt x="13716000" y="0"/>
                  </a:lnTo>
                  <a:lnTo>
                    <a:pt x="13716000" y="13666124"/>
                  </a:lnTo>
                  <a:lnTo>
                    <a:pt x="0" y="136661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53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028700" y="1028700"/>
            <a:ext cx="16230600" cy="8229600"/>
            <a:chOff x="0" y="0"/>
            <a:chExt cx="4274726" cy="216746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274726" cy="2167467"/>
            </a:xfrm>
            <a:custGeom>
              <a:avLst/>
              <a:gdLst/>
              <a:ahLst/>
              <a:cxnLst/>
              <a:rect l="l" t="t" r="r" b="b"/>
              <a:pathLst>
                <a:path w="4274726" h="2167467">
                  <a:moveTo>
                    <a:pt x="24804" y="0"/>
                  </a:moveTo>
                  <a:lnTo>
                    <a:pt x="4249922" y="0"/>
                  </a:lnTo>
                  <a:cubicBezTo>
                    <a:pt x="4256501" y="0"/>
                    <a:pt x="4262810" y="2613"/>
                    <a:pt x="4267461" y="7265"/>
                  </a:cubicBezTo>
                  <a:cubicBezTo>
                    <a:pt x="4272112" y="11916"/>
                    <a:pt x="4274726" y="18225"/>
                    <a:pt x="4274726" y="24804"/>
                  </a:cubicBezTo>
                  <a:lnTo>
                    <a:pt x="4274726" y="2142663"/>
                  </a:lnTo>
                  <a:cubicBezTo>
                    <a:pt x="4274726" y="2149241"/>
                    <a:pt x="4272112" y="2155550"/>
                    <a:pt x="4267461" y="2160202"/>
                  </a:cubicBezTo>
                  <a:cubicBezTo>
                    <a:pt x="4262810" y="2164854"/>
                    <a:pt x="4256501" y="2167467"/>
                    <a:pt x="4249922" y="2167467"/>
                  </a:cubicBezTo>
                  <a:lnTo>
                    <a:pt x="24804" y="2167467"/>
                  </a:lnTo>
                  <a:cubicBezTo>
                    <a:pt x="18225" y="2167467"/>
                    <a:pt x="11916" y="2164854"/>
                    <a:pt x="7265" y="2160202"/>
                  </a:cubicBezTo>
                  <a:cubicBezTo>
                    <a:pt x="2613" y="2155550"/>
                    <a:pt x="0" y="2149241"/>
                    <a:pt x="0" y="2142663"/>
                  </a:cubicBezTo>
                  <a:lnTo>
                    <a:pt x="0" y="24804"/>
                  </a:lnTo>
                  <a:cubicBezTo>
                    <a:pt x="0" y="18225"/>
                    <a:pt x="2613" y="11916"/>
                    <a:pt x="7265" y="7265"/>
                  </a:cubicBezTo>
                  <a:cubicBezTo>
                    <a:pt x="11916" y="2613"/>
                    <a:pt x="18225" y="0"/>
                    <a:pt x="24804" y="0"/>
                  </a:cubicBezTo>
                  <a:close/>
                </a:path>
              </a:pathLst>
            </a:custGeom>
            <a:solidFill>
              <a:srgbClr val="FFF5F0"/>
            </a:solidFill>
            <a:ln w="209550" cap="rnd">
              <a:solidFill>
                <a:srgbClr val="A6646B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4274726" cy="2205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3635550" y="1652556"/>
            <a:ext cx="11016900" cy="23223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901"/>
              </a:lnSpc>
            </a:pPr>
            <a:r>
              <a:rPr lang="en-US" sz="12072" b="1">
                <a:solidFill>
                  <a:srgbClr val="A6646B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Background</a:t>
            </a:r>
          </a:p>
        </p:txBody>
      </p:sp>
      <p:sp>
        <p:nvSpPr>
          <p:cNvPr id="11" name="Freeform 11"/>
          <p:cNvSpPr/>
          <p:nvPr/>
        </p:nvSpPr>
        <p:spPr>
          <a:xfrm>
            <a:off x="4047408" y="-364155"/>
            <a:ext cx="10884969" cy="1504105"/>
          </a:xfrm>
          <a:custGeom>
            <a:avLst/>
            <a:gdLst/>
            <a:ahLst/>
            <a:cxnLst/>
            <a:rect l="l" t="t" r="r" b="b"/>
            <a:pathLst>
              <a:path w="10884969" h="1504105">
                <a:moveTo>
                  <a:pt x="0" y="0"/>
                </a:moveTo>
                <a:lnTo>
                  <a:pt x="10884968" y="0"/>
                </a:lnTo>
                <a:lnTo>
                  <a:pt x="10884968" y="1504105"/>
                </a:lnTo>
                <a:lnTo>
                  <a:pt x="0" y="150410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1178720" y="7768733"/>
            <a:ext cx="1303968" cy="1456228"/>
          </a:xfrm>
          <a:custGeom>
            <a:avLst/>
            <a:gdLst/>
            <a:ahLst/>
            <a:cxnLst/>
            <a:rect l="l" t="t" r="r" b="b"/>
            <a:pathLst>
              <a:path w="1303968" h="1456228">
                <a:moveTo>
                  <a:pt x="0" y="0"/>
                </a:moveTo>
                <a:lnTo>
                  <a:pt x="1303968" y="0"/>
                </a:lnTo>
                <a:lnTo>
                  <a:pt x="1303968" y="1456229"/>
                </a:lnTo>
                <a:lnTo>
                  <a:pt x="0" y="145622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 flipH="1">
            <a:off x="15879399" y="7633358"/>
            <a:ext cx="1303968" cy="1456228"/>
          </a:xfrm>
          <a:custGeom>
            <a:avLst/>
            <a:gdLst/>
            <a:ahLst/>
            <a:cxnLst/>
            <a:rect l="l" t="t" r="r" b="b"/>
            <a:pathLst>
              <a:path w="1303968" h="1456228">
                <a:moveTo>
                  <a:pt x="1303969" y="0"/>
                </a:moveTo>
                <a:lnTo>
                  <a:pt x="0" y="0"/>
                </a:lnTo>
                <a:lnTo>
                  <a:pt x="0" y="1456228"/>
                </a:lnTo>
                <a:lnTo>
                  <a:pt x="1303969" y="1456228"/>
                </a:lnTo>
                <a:lnTo>
                  <a:pt x="1303969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 flipV="1">
            <a:off x="-1740969" y="9348025"/>
            <a:ext cx="10884969" cy="1504105"/>
          </a:xfrm>
          <a:custGeom>
            <a:avLst/>
            <a:gdLst/>
            <a:ahLst/>
            <a:cxnLst/>
            <a:rect l="l" t="t" r="r" b="b"/>
            <a:pathLst>
              <a:path w="10884969" h="1504105">
                <a:moveTo>
                  <a:pt x="0" y="1504105"/>
                </a:moveTo>
                <a:lnTo>
                  <a:pt x="10884969" y="1504105"/>
                </a:lnTo>
                <a:lnTo>
                  <a:pt x="10884969" y="0"/>
                </a:lnTo>
                <a:lnTo>
                  <a:pt x="0" y="0"/>
                </a:lnTo>
                <a:lnTo>
                  <a:pt x="0" y="1504105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>
            <a:off x="14803645" y="0"/>
            <a:ext cx="3455477" cy="3047102"/>
          </a:xfrm>
          <a:custGeom>
            <a:avLst/>
            <a:gdLst/>
            <a:ahLst/>
            <a:cxnLst/>
            <a:rect l="l" t="t" r="r" b="b"/>
            <a:pathLst>
              <a:path w="3455477" h="3047102">
                <a:moveTo>
                  <a:pt x="0" y="0"/>
                </a:moveTo>
                <a:lnTo>
                  <a:pt x="3455477" y="0"/>
                </a:lnTo>
                <a:lnTo>
                  <a:pt x="3455477" y="3047102"/>
                </a:lnTo>
                <a:lnTo>
                  <a:pt x="0" y="304710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1992361" y="4253785"/>
            <a:ext cx="14303277" cy="35149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5"/>
              </a:lnSpc>
            </a:pPr>
            <a:r>
              <a:rPr lang="en-US" sz="2500" spc="50">
                <a:solidFill>
                  <a:srgbClr val="A6646B"/>
                </a:solidFill>
                <a:latin typeface="Tenor Sans"/>
                <a:ea typeface="Tenor Sans"/>
                <a:cs typeface="Tenor Sans"/>
                <a:sym typeface="Tenor Sans"/>
              </a:rPr>
              <a:t>Over the past decade, grocery prices in the U.S. have steadily increased, with sharp spikes during 2021–2022 that outpaced wage growth. </a:t>
            </a:r>
          </a:p>
          <a:p>
            <a:pPr algn="ctr">
              <a:lnSpc>
                <a:spcPts val="3075"/>
              </a:lnSpc>
            </a:pPr>
            <a:endParaRPr lang="en-US" sz="2500" spc="50">
              <a:solidFill>
                <a:srgbClr val="A6646B"/>
              </a:solidFill>
              <a:latin typeface="Tenor Sans"/>
              <a:ea typeface="Tenor Sans"/>
              <a:cs typeface="Tenor Sans"/>
              <a:sym typeface="Tenor Sans"/>
            </a:endParaRPr>
          </a:p>
          <a:p>
            <a:pPr algn="ctr">
              <a:lnSpc>
                <a:spcPts val="3075"/>
              </a:lnSpc>
            </a:pPr>
            <a:r>
              <a:rPr lang="en-US" sz="2500" spc="50">
                <a:solidFill>
                  <a:srgbClr val="A6646B"/>
                </a:solidFill>
                <a:latin typeface="Tenor Sans"/>
                <a:ea typeface="Tenor Sans"/>
                <a:cs typeface="Tenor Sans"/>
                <a:sym typeface="Tenor Sans"/>
              </a:rPr>
              <a:t>This has raised serious concerns, especially for low-income households struggling to afford basic food. </a:t>
            </a:r>
          </a:p>
          <a:p>
            <a:pPr algn="ctr">
              <a:lnSpc>
                <a:spcPts val="3075"/>
              </a:lnSpc>
            </a:pPr>
            <a:endParaRPr lang="en-US" sz="2500" spc="50">
              <a:solidFill>
                <a:srgbClr val="A6646B"/>
              </a:solidFill>
              <a:latin typeface="Tenor Sans"/>
              <a:ea typeface="Tenor Sans"/>
              <a:cs typeface="Tenor Sans"/>
              <a:sym typeface="Tenor Sans"/>
            </a:endParaRPr>
          </a:p>
          <a:p>
            <a:pPr algn="ctr">
              <a:lnSpc>
                <a:spcPts val="3075"/>
              </a:lnSpc>
            </a:pPr>
            <a:r>
              <a:rPr lang="en-US" sz="2500" spc="50">
                <a:solidFill>
                  <a:srgbClr val="A6646B"/>
                </a:solidFill>
                <a:latin typeface="Tenor Sans"/>
                <a:ea typeface="Tenor Sans"/>
                <a:cs typeface="Tenor Sans"/>
                <a:sym typeface="Tenor Sans"/>
              </a:rPr>
              <a:t>In this project, I analyzed national data to explore how food prices have changed over time and how these shifts have impacted consumer spending across different income levels.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64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750855" y="0"/>
            <a:ext cx="20499185" cy="10287000"/>
            <a:chOff x="0" y="0"/>
            <a:chExt cx="27332247" cy="13716000"/>
          </a:xfrm>
        </p:grpSpPr>
        <p:sp>
          <p:nvSpPr>
            <p:cNvPr id="3" name="Freeform 3"/>
            <p:cNvSpPr/>
            <p:nvPr/>
          </p:nvSpPr>
          <p:spPr>
            <a:xfrm rot="5400000">
              <a:off x="13641185" y="24938"/>
              <a:ext cx="13716000" cy="13666124"/>
            </a:xfrm>
            <a:custGeom>
              <a:avLst/>
              <a:gdLst/>
              <a:ahLst/>
              <a:cxnLst/>
              <a:rect l="l" t="t" r="r" b="b"/>
              <a:pathLst>
                <a:path w="13716000" h="13666124">
                  <a:moveTo>
                    <a:pt x="0" y="0"/>
                  </a:moveTo>
                  <a:lnTo>
                    <a:pt x="13716000" y="0"/>
                  </a:lnTo>
                  <a:lnTo>
                    <a:pt x="13716000" y="13666124"/>
                  </a:lnTo>
                  <a:lnTo>
                    <a:pt x="0" y="136661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Freeform 4"/>
            <p:cNvSpPr/>
            <p:nvPr/>
          </p:nvSpPr>
          <p:spPr>
            <a:xfrm rot="5400000">
              <a:off x="-24938" y="24938"/>
              <a:ext cx="13716000" cy="13666124"/>
            </a:xfrm>
            <a:custGeom>
              <a:avLst/>
              <a:gdLst/>
              <a:ahLst/>
              <a:cxnLst/>
              <a:rect l="l" t="t" r="r" b="b"/>
              <a:pathLst>
                <a:path w="13716000" h="13666124">
                  <a:moveTo>
                    <a:pt x="0" y="0"/>
                  </a:moveTo>
                  <a:lnTo>
                    <a:pt x="13716000" y="0"/>
                  </a:lnTo>
                  <a:lnTo>
                    <a:pt x="13716000" y="13666124"/>
                  </a:lnTo>
                  <a:lnTo>
                    <a:pt x="0" y="136661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28700" y="1028700"/>
            <a:ext cx="16230600" cy="8229600"/>
            <a:chOff x="0" y="0"/>
            <a:chExt cx="4274726" cy="216746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74726" cy="2167467"/>
            </a:xfrm>
            <a:custGeom>
              <a:avLst/>
              <a:gdLst/>
              <a:ahLst/>
              <a:cxnLst/>
              <a:rect l="l" t="t" r="r" b="b"/>
              <a:pathLst>
                <a:path w="4274726" h="2167467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2143140"/>
                  </a:lnTo>
                  <a:cubicBezTo>
                    <a:pt x="4274726" y="2156575"/>
                    <a:pt x="4263834" y="2167467"/>
                    <a:pt x="4250399" y="2167467"/>
                  </a:cubicBezTo>
                  <a:lnTo>
                    <a:pt x="24327" y="2167467"/>
                  </a:lnTo>
                  <a:cubicBezTo>
                    <a:pt x="10891" y="2167467"/>
                    <a:pt x="0" y="2156575"/>
                    <a:pt x="0" y="2143140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D39FA4"/>
            </a:solidFill>
            <a:ln w="209550" cap="rnd">
              <a:solidFill>
                <a:srgbClr val="EFDFCC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274726" cy="2205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0436110" y="-135555"/>
            <a:ext cx="8425526" cy="1164255"/>
          </a:xfrm>
          <a:custGeom>
            <a:avLst/>
            <a:gdLst/>
            <a:ahLst/>
            <a:cxnLst/>
            <a:rect l="l" t="t" r="r" b="b"/>
            <a:pathLst>
              <a:path w="8425526" h="1164255">
                <a:moveTo>
                  <a:pt x="0" y="0"/>
                </a:moveTo>
                <a:lnTo>
                  <a:pt x="8425526" y="0"/>
                </a:lnTo>
                <a:lnTo>
                  <a:pt x="8425526" y="1164255"/>
                </a:lnTo>
                <a:lnTo>
                  <a:pt x="0" y="11642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flipH="1" flipV="1">
            <a:off x="-750855" y="9258300"/>
            <a:ext cx="12386729" cy="1711621"/>
          </a:xfrm>
          <a:custGeom>
            <a:avLst/>
            <a:gdLst/>
            <a:ahLst/>
            <a:cxnLst/>
            <a:rect l="l" t="t" r="r" b="b"/>
            <a:pathLst>
              <a:path w="12386729" h="1711621">
                <a:moveTo>
                  <a:pt x="12386729" y="1711621"/>
                </a:moveTo>
                <a:lnTo>
                  <a:pt x="0" y="1711621"/>
                </a:lnTo>
                <a:lnTo>
                  <a:pt x="0" y="0"/>
                </a:lnTo>
                <a:lnTo>
                  <a:pt x="12386729" y="0"/>
                </a:lnTo>
                <a:lnTo>
                  <a:pt x="12386729" y="1711621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2395781" y="3588974"/>
            <a:ext cx="13780205" cy="53595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25338" lvl="1" indent="-362669" algn="just">
              <a:lnSpc>
                <a:spcPts val="4703"/>
              </a:lnSpc>
              <a:buFont typeface="Arial"/>
              <a:buChar char="•"/>
            </a:pPr>
            <a:r>
              <a:rPr lang="en-US" sz="3359">
                <a:solidFill>
                  <a:srgbClr val="FFF5F0"/>
                </a:solidFill>
                <a:latin typeface="Tenor Sans"/>
                <a:ea typeface="Tenor Sans"/>
                <a:cs typeface="Tenor Sans"/>
                <a:sym typeface="Tenor Sans"/>
              </a:rPr>
              <a:t>Investigate which food categories are the most susceptible to price spikes</a:t>
            </a:r>
          </a:p>
          <a:p>
            <a:pPr marL="725338" lvl="1" indent="-362669" algn="just">
              <a:lnSpc>
                <a:spcPts val="4703"/>
              </a:lnSpc>
              <a:buFont typeface="Arial"/>
              <a:buChar char="•"/>
            </a:pPr>
            <a:r>
              <a:rPr lang="en-US" sz="3359">
                <a:solidFill>
                  <a:srgbClr val="FFF5F0"/>
                </a:solidFill>
                <a:latin typeface="Tenor Sans"/>
                <a:ea typeface="Tenor Sans"/>
                <a:cs typeface="Tenor Sans"/>
                <a:sym typeface="Tenor Sans"/>
              </a:rPr>
              <a:t>Understand inflation and food price patterns from 2013-2023</a:t>
            </a:r>
          </a:p>
          <a:p>
            <a:pPr marL="725338" lvl="1" indent="-362669" algn="just">
              <a:lnSpc>
                <a:spcPts val="4703"/>
              </a:lnSpc>
              <a:buFont typeface="Arial"/>
              <a:buChar char="•"/>
            </a:pPr>
            <a:r>
              <a:rPr lang="en-US" sz="3359">
                <a:solidFill>
                  <a:srgbClr val="FFF5F0"/>
                </a:solidFill>
                <a:latin typeface="Tenor Sans"/>
                <a:ea typeface="Tenor Sans"/>
                <a:cs typeface="Tenor Sans"/>
                <a:sym typeface="Tenor Sans"/>
              </a:rPr>
              <a:t>Observe expenditure patterns for various income groups</a:t>
            </a:r>
          </a:p>
          <a:p>
            <a:pPr marL="725338" lvl="1" indent="-362669" algn="just">
              <a:lnSpc>
                <a:spcPts val="4703"/>
              </a:lnSpc>
              <a:buFont typeface="Arial"/>
              <a:buChar char="•"/>
            </a:pPr>
            <a:r>
              <a:rPr lang="en-US" sz="3359">
                <a:solidFill>
                  <a:srgbClr val="FFF5F0"/>
                </a:solidFill>
                <a:latin typeface="Tenor Sans"/>
                <a:ea typeface="Tenor Sans"/>
                <a:cs typeface="Tenor Sans"/>
                <a:sym typeface="Tenor Sans"/>
              </a:rPr>
              <a:t>Are there seasonal patterns for different food categories?</a:t>
            </a:r>
          </a:p>
          <a:p>
            <a:pPr marL="725338" lvl="1" indent="-362669" algn="just">
              <a:lnSpc>
                <a:spcPts val="4703"/>
              </a:lnSpc>
              <a:buFont typeface="Arial"/>
              <a:buChar char="•"/>
            </a:pPr>
            <a:r>
              <a:rPr lang="en-US" sz="3359">
                <a:solidFill>
                  <a:srgbClr val="FFF5F0"/>
                </a:solidFill>
                <a:latin typeface="Tenor Sans"/>
                <a:ea typeface="Tenor Sans"/>
                <a:cs typeface="Tenor Sans"/>
                <a:sym typeface="Tenor Sans"/>
              </a:rPr>
              <a:t>Model grocery expenditure based on other food spending behaviors</a:t>
            </a:r>
          </a:p>
          <a:p>
            <a:pPr marL="725338" lvl="1" indent="-362669" algn="just">
              <a:lnSpc>
                <a:spcPts val="4703"/>
              </a:lnSpc>
              <a:buFont typeface="Arial"/>
              <a:buChar char="•"/>
            </a:pPr>
            <a:r>
              <a:rPr lang="en-US" sz="3359">
                <a:solidFill>
                  <a:srgbClr val="FFF5F0"/>
                </a:solidFill>
                <a:latin typeface="Tenor Sans"/>
                <a:ea typeface="Tenor Sans"/>
                <a:cs typeface="Tenor Sans"/>
                <a:sym typeface="Tenor Sans"/>
              </a:rPr>
              <a:t>Model expenditure growth rates based on income level</a:t>
            </a:r>
          </a:p>
          <a:p>
            <a:pPr algn="ctr">
              <a:lnSpc>
                <a:spcPts val="5123"/>
              </a:lnSpc>
            </a:pPr>
            <a:endParaRPr lang="en-US" sz="3359">
              <a:solidFill>
                <a:srgbClr val="FFF5F0"/>
              </a:solidFill>
              <a:latin typeface="Tenor Sans"/>
              <a:ea typeface="Tenor Sans"/>
              <a:cs typeface="Tenor Sans"/>
              <a:sym typeface="Tenor Sans"/>
            </a:endParaRPr>
          </a:p>
        </p:txBody>
      </p:sp>
      <p:sp>
        <p:nvSpPr>
          <p:cNvPr id="11" name="Freeform 11"/>
          <p:cNvSpPr/>
          <p:nvPr/>
        </p:nvSpPr>
        <p:spPr>
          <a:xfrm>
            <a:off x="16175986" y="6456011"/>
            <a:ext cx="2166628" cy="5226514"/>
          </a:xfrm>
          <a:custGeom>
            <a:avLst/>
            <a:gdLst/>
            <a:ahLst/>
            <a:cxnLst/>
            <a:rect l="l" t="t" r="r" b="b"/>
            <a:pathLst>
              <a:path w="2166628" h="5226514">
                <a:moveTo>
                  <a:pt x="0" y="0"/>
                </a:moveTo>
                <a:lnTo>
                  <a:pt x="2166628" y="0"/>
                </a:lnTo>
                <a:lnTo>
                  <a:pt x="2166628" y="5226514"/>
                </a:lnTo>
                <a:lnTo>
                  <a:pt x="0" y="522651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4179897" y="1327333"/>
            <a:ext cx="9928205" cy="21423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534"/>
              </a:lnSpc>
            </a:pPr>
            <a:r>
              <a:rPr lang="en-US" sz="11096" b="1" spc="-610">
                <a:solidFill>
                  <a:srgbClr val="FFF5F0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Project Goals</a:t>
            </a:r>
          </a:p>
        </p:txBody>
      </p:sp>
      <p:sp>
        <p:nvSpPr>
          <p:cNvPr id="13" name="Freeform 13"/>
          <p:cNvSpPr/>
          <p:nvPr/>
        </p:nvSpPr>
        <p:spPr>
          <a:xfrm flipH="1" flipV="1">
            <a:off x="-388822" y="-1584557"/>
            <a:ext cx="2166628" cy="5226514"/>
          </a:xfrm>
          <a:custGeom>
            <a:avLst/>
            <a:gdLst/>
            <a:ahLst/>
            <a:cxnLst/>
            <a:rect l="l" t="t" r="r" b="b"/>
            <a:pathLst>
              <a:path w="2166628" h="5226514">
                <a:moveTo>
                  <a:pt x="2166628" y="5226514"/>
                </a:moveTo>
                <a:lnTo>
                  <a:pt x="0" y="5226514"/>
                </a:lnTo>
                <a:lnTo>
                  <a:pt x="0" y="0"/>
                </a:lnTo>
                <a:lnTo>
                  <a:pt x="2166628" y="0"/>
                </a:lnTo>
                <a:lnTo>
                  <a:pt x="2166628" y="5226514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 flipH="1">
            <a:off x="242606" y="398686"/>
            <a:ext cx="3455477" cy="3047102"/>
          </a:xfrm>
          <a:custGeom>
            <a:avLst/>
            <a:gdLst/>
            <a:ahLst/>
            <a:cxnLst/>
            <a:rect l="l" t="t" r="r" b="b"/>
            <a:pathLst>
              <a:path w="3455477" h="3047102">
                <a:moveTo>
                  <a:pt x="3455476" y="0"/>
                </a:moveTo>
                <a:lnTo>
                  <a:pt x="0" y="0"/>
                </a:lnTo>
                <a:lnTo>
                  <a:pt x="0" y="3047102"/>
                </a:lnTo>
                <a:lnTo>
                  <a:pt x="3455476" y="3047102"/>
                </a:lnTo>
                <a:lnTo>
                  <a:pt x="3455476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96408" r="-96408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-1870646" y="0"/>
            <a:ext cx="20949646" cy="10513053"/>
            <a:chOff x="0" y="0"/>
            <a:chExt cx="27932862" cy="14017403"/>
          </a:xfrm>
        </p:grpSpPr>
        <p:sp>
          <p:nvSpPr>
            <p:cNvPr id="4" name="Freeform 4"/>
            <p:cNvSpPr/>
            <p:nvPr/>
          </p:nvSpPr>
          <p:spPr>
            <a:xfrm rot="5400000">
              <a:off x="13940945" y="25486"/>
              <a:ext cx="14017403" cy="13966431"/>
            </a:xfrm>
            <a:custGeom>
              <a:avLst/>
              <a:gdLst/>
              <a:ahLst/>
              <a:cxnLst/>
              <a:rect l="l" t="t" r="r" b="b"/>
              <a:pathLst>
                <a:path w="14017403" h="13966431">
                  <a:moveTo>
                    <a:pt x="0" y="0"/>
                  </a:moveTo>
                  <a:lnTo>
                    <a:pt x="14017403" y="0"/>
                  </a:lnTo>
                  <a:lnTo>
                    <a:pt x="14017403" y="13966431"/>
                  </a:lnTo>
                  <a:lnTo>
                    <a:pt x="0" y="139664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Freeform 5"/>
            <p:cNvSpPr/>
            <p:nvPr/>
          </p:nvSpPr>
          <p:spPr>
            <a:xfrm rot="5400000">
              <a:off x="-25486" y="25486"/>
              <a:ext cx="14017403" cy="13966431"/>
            </a:xfrm>
            <a:custGeom>
              <a:avLst/>
              <a:gdLst/>
              <a:ahLst/>
              <a:cxnLst/>
              <a:rect l="l" t="t" r="r" b="b"/>
              <a:pathLst>
                <a:path w="14017403" h="13966431">
                  <a:moveTo>
                    <a:pt x="0" y="0"/>
                  </a:moveTo>
                  <a:lnTo>
                    <a:pt x="14017403" y="0"/>
                  </a:lnTo>
                  <a:lnTo>
                    <a:pt x="14017403" y="13966431"/>
                  </a:lnTo>
                  <a:lnTo>
                    <a:pt x="0" y="139664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Freeform 6"/>
          <p:cNvSpPr/>
          <p:nvPr/>
        </p:nvSpPr>
        <p:spPr>
          <a:xfrm>
            <a:off x="-209811" y="-351259"/>
            <a:ext cx="13509533" cy="1866772"/>
          </a:xfrm>
          <a:custGeom>
            <a:avLst/>
            <a:gdLst/>
            <a:ahLst/>
            <a:cxnLst/>
            <a:rect l="l" t="t" r="r" b="b"/>
            <a:pathLst>
              <a:path w="13509533" h="1866772">
                <a:moveTo>
                  <a:pt x="0" y="0"/>
                </a:moveTo>
                <a:lnTo>
                  <a:pt x="13509533" y="0"/>
                </a:lnTo>
                <a:lnTo>
                  <a:pt x="13509533" y="1866772"/>
                </a:lnTo>
                <a:lnTo>
                  <a:pt x="0" y="186677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2516871" y="1191321"/>
            <a:ext cx="13254258" cy="7904358"/>
          </a:xfrm>
          <a:custGeom>
            <a:avLst/>
            <a:gdLst/>
            <a:ahLst/>
            <a:cxnLst/>
            <a:rect l="l" t="t" r="r" b="b"/>
            <a:pathLst>
              <a:path w="13254258" h="7904358">
                <a:moveTo>
                  <a:pt x="0" y="0"/>
                </a:moveTo>
                <a:lnTo>
                  <a:pt x="13254258" y="0"/>
                </a:lnTo>
                <a:lnTo>
                  <a:pt x="13254258" y="7904358"/>
                </a:lnTo>
                <a:lnTo>
                  <a:pt x="0" y="790435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flipH="1" flipV="1">
            <a:off x="-2935845" y="8126792"/>
            <a:ext cx="16377091" cy="2263016"/>
          </a:xfrm>
          <a:custGeom>
            <a:avLst/>
            <a:gdLst/>
            <a:ahLst/>
            <a:cxnLst/>
            <a:rect l="l" t="t" r="r" b="b"/>
            <a:pathLst>
              <a:path w="16377091" h="2263016">
                <a:moveTo>
                  <a:pt x="16377091" y="2263016"/>
                </a:moveTo>
                <a:lnTo>
                  <a:pt x="0" y="2263016"/>
                </a:lnTo>
                <a:lnTo>
                  <a:pt x="0" y="0"/>
                </a:lnTo>
                <a:lnTo>
                  <a:pt x="16377091" y="0"/>
                </a:lnTo>
                <a:lnTo>
                  <a:pt x="16377091" y="2263016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3658863" y="3205665"/>
            <a:ext cx="10970274" cy="36540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220"/>
              </a:lnSpc>
            </a:pPr>
            <a:r>
              <a:rPr lang="en-US" sz="11585" b="1" spc="-335">
                <a:solidFill>
                  <a:srgbClr val="FFF5F0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DATA</a:t>
            </a:r>
          </a:p>
          <a:p>
            <a:pPr algn="ctr">
              <a:lnSpc>
                <a:spcPts val="5792"/>
              </a:lnSpc>
            </a:pPr>
            <a:r>
              <a:rPr lang="en-US" sz="11585" b="1" spc="-335">
                <a:solidFill>
                  <a:srgbClr val="FFF5F0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INGESTION</a:t>
            </a:r>
          </a:p>
        </p:txBody>
      </p:sp>
      <p:sp>
        <p:nvSpPr>
          <p:cNvPr id="10" name="Freeform 10"/>
          <p:cNvSpPr/>
          <p:nvPr/>
        </p:nvSpPr>
        <p:spPr>
          <a:xfrm rot="-275020" flipV="1">
            <a:off x="737306" y="-1077665"/>
            <a:ext cx="1964596" cy="2193995"/>
          </a:xfrm>
          <a:custGeom>
            <a:avLst/>
            <a:gdLst/>
            <a:ahLst/>
            <a:cxnLst/>
            <a:rect l="l" t="t" r="r" b="b"/>
            <a:pathLst>
              <a:path w="1964596" h="2193995">
                <a:moveTo>
                  <a:pt x="0" y="2193995"/>
                </a:moveTo>
                <a:lnTo>
                  <a:pt x="1964596" y="2193995"/>
                </a:lnTo>
                <a:lnTo>
                  <a:pt x="1964596" y="0"/>
                </a:lnTo>
                <a:lnTo>
                  <a:pt x="0" y="0"/>
                </a:lnTo>
                <a:lnTo>
                  <a:pt x="0" y="2193995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 rot="-275020" flipV="1">
            <a:off x="-82664" y="-621477"/>
            <a:ext cx="2955277" cy="3300354"/>
          </a:xfrm>
          <a:custGeom>
            <a:avLst/>
            <a:gdLst/>
            <a:ahLst/>
            <a:cxnLst/>
            <a:rect l="l" t="t" r="r" b="b"/>
            <a:pathLst>
              <a:path w="2955277" h="3300354">
                <a:moveTo>
                  <a:pt x="0" y="3300354"/>
                </a:moveTo>
                <a:lnTo>
                  <a:pt x="2955277" y="3300354"/>
                </a:lnTo>
                <a:lnTo>
                  <a:pt x="2955277" y="0"/>
                </a:lnTo>
                <a:lnTo>
                  <a:pt x="0" y="0"/>
                </a:lnTo>
                <a:lnTo>
                  <a:pt x="0" y="3300354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 flipH="1" flipV="1">
            <a:off x="12218700" y="8477611"/>
            <a:ext cx="16377091" cy="2263016"/>
          </a:xfrm>
          <a:custGeom>
            <a:avLst/>
            <a:gdLst/>
            <a:ahLst/>
            <a:cxnLst/>
            <a:rect l="l" t="t" r="r" b="b"/>
            <a:pathLst>
              <a:path w="16377091" h="2263016">
                <a:moveTo>
                  <a:pt x="16377091" y="2263016"/>
                </a:moveTo>
                <a:lnTo>
                  <a:pt x="0" y="2263016"/>
                </a:lnTo>
                <a:lnTo>
                  <a:pt x="0" y="0"/>
                </a:lnTo>
                <a:lnTo>
                  <a:pt x="16377091" y="0"/>
                </a:lnTo>
                <a:lnTo>
                  <a:pt x="16377091" y="2263016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 rot="-95963" flipH="1">
            <a:off x="15704412" y="8292068"/>
            <a:ext cx="1964596" cy="2193995"/>
          </a:xfrm>
          <a:custGeom>
            <a:avLst/>
            <a:gdLst/>
            <a:ahLst/>
            <a:cxnLst/>
            <a:rect l="l" t="t" r="r" b="b"/>
            <a:pathLst>
              <a:path w="1964596" h="2193995">
                <a:moveTo>
                  <a:pt x="1964596" y="0"/>
                </a:moveTo>
                <a:lnTo>
                  <a:pt x="0" y="0"/>
                </a:lnTo>
                <a:lnTo>
                  <a:pt x="0" y="2193995"/>
                </a:lnTo>
                <a:lnTo>
                  <a:pt x="1964596" y="2193995"/>
                </a:lnTo>
                <a:lnTo>
                  <a:pt x="1964596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 rot="-275020" flipH="1">
            <a:off x="15465445" y="6827434"/>
            <a:ext cx="2955277" cy="3300354"/>
          </a:xfrm>
          <a:custGeom>
            <a:avLst/>
            <a:gdLst/>
            <a:ahLst/>
            <a:cxnLst/>
            <a:rect l="l" t="t" r="r" b="b"/>
            <a:pathLst>
              <a:path w="2955277" h="3300354">
                <a:moveTo>
                  <a:pt x="2955277" y="0"/>
                </a:moveTo>
                <a:lnTo>
                  <a:pt x="0" y="0"/>
                </a:lnTo>
                <a:lnTo>
                  <a:pt x="0" y="3300354"/>
                </a:lnTo>
                <a:lnTo>
                  <a:pt x="2955277" y="3300354"/>
                </a:lnTo>
                <a:lnTo>
                  <a:pt x="2955277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>
            <a:off x="12218700" y="1515513"/>
            <a:ext cx="3455477" cy="3047102"/>
          </a:xfrm>
          <a:custGeom>
            <a:avLst/>
            <a:gdLst/>
            <a:ahLst/>
            <a:cxnLst/>
            <a:rect l="l" t="t" r="r" b="b"/>
            <a:pathLst>
              <a:path w="3455477" h="3047102">
                <a:moveTo>
                  <a:pt x="0" y="0"/>
                </a:moveTo>
                <a:lnTo>
                  <a:pt x="3455476" y="0"/>
                </a:lnTo>
                <a:lnTo>
                  <a:pt x="3455476" y="3047102"/>
                </a:lnTo>
                <a:lnTo>
                  <a:pt x="0" y="304710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>
            <a:off x="1797224" y="5256526"/>
            <a:ext cx="3455477" cy="3047102"/>
          </a:xfrm>
          <a:custGeom>
            <a:avLst/>
            <a:gdLst/>
            <a:ahLst/>
            <a:cxnLst/>
            <a:rect l="l" t="t" r="r" b="b"/>
            <a:pathLst>
              <a:path w="3455477" h="3047102">
                <a:moveTo>
                  <a:pt x="0" y="0"/>
                </a:moveTo>
                <a:lnTo>
                  <a:pt x="3455476" y="0"/>
                </a:lnTo>
                <a:lnTo>
                  <a:pt x="3455476" y="3047102"/>
                </a:lnTo>
                <a:lnTo>
                  <a:pt x="0" y="304710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17"/>
          <p:cNvSpPr/>
          <p:nvPr/>
        </p:nvSpPr>
        <p:spPr>
          <a:xfrm>
            <a:off x="14396938" y="-453360"/>
            <a:ext cx="4579543" cy="5015975"/>
          </a:xfrm>
          <a:custGeom>
            <a:avLst/>
            <a:gdLst/>
            <a:ahLst/>
            <a:cxnLst/>
            <a:rect l="l" t="t" r="r" b="b"/>
            <a:pathLst>
              <a:path w="4579543" h="5015975">
                <a:moveTo>
                  <a:pt x="0" y="0"/>
                </a:moveTo>
                <a:lnTo>
                  <a:pt x="4579544" y="0"/>
                </a:lnTo>
                <a:lnTo>
                  <a:pt x="4579544" y="5015975"/>
                </a:lnTo>
                <a:lnTo>
                  <a:pt x="0" y="501597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8"/>
          <p:cNvSpPr/>
          <p:nvPr/>
        </p:nvSpPr>
        <p:spPr>
          <a:xfrm flipH="1" flipV="1">
            <a:off x="-920680" y="5618804"/>
            <a:ext cx="4579543" cy="5015975"/>
          </a:xfrm>
          <a:custGeom>
            <a:avLst/>
            <a:gdLst/>
            <a:ahLst/>
            <a:cxnLst/>
            <a:rect l="l" t="t" r="r" b="b"/>
            <a:pathLst>
              <a:path w="4579543" h="5015975">
                <a:moveTo>
                  <a:pt x="4579543" y="5015975"/>
                </a:moveTo>
                <a:lnTo>
                  <a:pt x="0" y="5015975"/>
                </a:lnTo>
                <a:lnTo>
                  <a:pt x="0" y="0"/>
                </a:lnTo>
                <a:lnTo>
                  <a:pt x="4579543" y="0"/>
                </a:lnTo>
                <a:lnTo>
                  <a:pt x="4579543" y="5015975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96408" r="-96408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-293364" y="0"/>
            <a:ext cx="20499185" cy="10287000"/>
            <a:chOff x="0" y="0"/>
            <a:chExt cx="27332247" cy="13716000"/>
          </a:xfrm>
        </p:grpSpPr>
        <p:sp>
          <p:nvSpPr>
            <p:cNvPr id="4" name="Freeform 4"/>
            <p:cNvSpPr/>
            <p:nvPr/>
          </p:nvSpPr>
          <p:spPr>
            <a:xfrm rot="5400000">
              <a:off x="13641185" y="24938"/>
              <a:ext cx="13716000" cy="13666124"/>
            </a:xfrm>
            <a:custGeom>
              <a:avLst/>
              <a:gdLst/>
              <a:ahLst/>
              <a:cxnLst/>
              <a:rect l="l" t="t" r="r" b="b"/>
              <a:pathLst>
                <a:path w="13716000" h="13666124">
                  <a:moveTo>
                    <a:pt x="0" y="0"/>
                  </a:moveTo>
                  <a:lnTo>
                    <a:pt x="13716000" y="0"/>
                  </a:lnTo>
                  <a:lnTo>
                    <a:pt x="13716000" y="13666124"/>
                  </a:lnTo>
                  <a:lnTo>
                    <a:pt x="0" y="136661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Freeform 5"/>
            <p:cNvSpPr/>
            <p:nvPr/>
          </p:nvSpPr>
          <p:spPr>
            <a:xfrm rot="5400000">
              <a:off x="-24938" y="24938"/>
              <a:ext cx="13716000" cy="13666124"/>
            </a:xfrm>
            <a:custGeom>
              <a:avLst/>
              <a:gdLst/>
              <a:ahLst/>
              <a:cxnLst/>
              <a:rect l="l" t="t" r="r" b="b"/>
              <a:pathLst>
                <a:path w="13716000" h="13666124">
                  <a:moveTo>
                    <a:pt x="0" y="0"/>
                  </a:moveTo>
                  <a:lnTo>
                    <a:pt x="13716000" y="0"/>
                  </a:lnTo>
                  <a:lnTo>
                    <a:pt x="13716000" y="13666124"/>
                  </a:lnTo>
                  <a:lnTo>
                    <a:pt x="0" y="136661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Freeform 6"/>
          <p:cNvSpPr/>
          <p:nvPr/>
        </p:nvSpPr>
        <p:spPr>
          <a:xfrm>
            <a:off x="-209811" y="-351259"/>
            <a:ext cx="13509533" cy="1866772"/>
          </a:xfrm>
          <a:custGeom>
            <a:avLst/>
            <a:gdLst/>
            <a:ahLst/>
            <a:cxnLst/>
            <a:rect l="l" t="t" r="r" b="b"/>
            <a:pathLst>
              <a:path w="13509533" h="1866772">
                <a:moveTo>
                  <a:pt x="0" y="0"/>
                </a:moveTo>
                <a:lnTo>
                  <a:pt x="13509533" y="0"/>
                </a:lnTo>
                <a:lnTo>
                  <a:pt x="13509533" y="1866772"/>
                </a:lnTo>
                <a:lnTo>
                  <a:pt x="0" y="186677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flipH="1" flipV="1">
            <a:off x="-2935845" y="8126792"/>
            <a:ext cx="16377091" cy="2263016"/>
          </a:xfrm>
          <a:custGeom>
            <a:avLst/>
            <a:gdLst/>
            <a:ahLst/>
            <a:cxnLst/>
            <a:rect l="l" t="t" r="r" b="b"/>
            <a:pathLst>
              <a:path w="16377091" h="2263016">
                <a:moveTo>
                  <a:pt x="16377091" y="2263016"/>
                </a:moveTo>
                <a:lnTo>
                  <a:pt x="0" y="2263016"/>
                </a:lnTo>
                <a:lnTo>
                  <a:pt x="0" y="0"/>
                </a:lnTo>
                <a:lnTo>
                  <a:pt x="16377091" y="0"/>
                </a:lnTo>
                <a:lnTo>
                  <a:pt x="16377091" y="2263016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4396938" y="-453360"/>
            <a:ext cx="4579543" cy="5015975"/>
          </a:xfrm>
          <a:custGeom>
            <a:avLst/>
            <a:gdLst/>
            <a:ahLst/>
            <a:cxnLst/>
            <a:rect l="l" t="t" r="r" b="b"/>
            <a:pathLst>
              <a:path w="4579543" h="5015975">
                <a:moveTo>
                  <a:pt x="0" y="0"/>
                </a:moveTo>
                <a:lnTo>
                  <a:pt x="4579544" y="0"/>
                </a:lnTo>
                <a:lnTo>
                  <a:pt x="4579544" y="5015975"/>
                </a:lnTo>
                <a:lnTo>
                  <a:pt x="0" y="501597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flipH="1" flipV="1">
            <a:off x="-920680" y="5618804"/>
            <a:ext cx="4579543" cy="5015975"/>
          </a:xfrm>
          <a:custGeom>
            <a:avLst/>
            <a:gdLst/>
            <a:ahLst/>
            <a:cxnLst/>
            <a:rect l="l" t="t" r="r" b="b"/>
            <a:pathLst>
              <a:path w="4579543" h="5015975">
                <a:moveTo>
                  <a:pt x="4579543" y="5015975"/>
                </a:moveTo>
                <a:lnTo>
                  <a:pt x="0" y="5015975"/>
                </a:lnTo>
                <a:lnTo>
                  <a:pt x="0" y="0"/>
                </a:lnTo>
                <a:lnTo>
                  <a:pt x="4579543" y="0"/>
                </a:lnTo>
                <a:lnTo>
                  <a:pt x="4579543" y="5015975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 rot="-275020" flipV="1">
            <a:off x="-1054059" y="-2001436"/>
            <a:ext cx="2955277" cy="3300354"/>
          </a:xfrm>
          <a:custGeom>
            <a:avLst/>
            <a:gdLst/>
            <a:ahLst/>
            <a:cxnLst/>
            <a:rect l="l" t="t" r="r" b="b"/>
            <a:pathLst>
              <a:path w="2955277" h="3300354">
                <a:moveTo>
                  <a:pt x="0" y="3300354"/>
                </a:moveTo>
                <a:lnTo>
                  <a:pt x="2955277" y="3300354"/>
                </a:lnTo>
                <a:lnTo>
                  <a:pt x="2955277" y="0"/>
                </a:lnTo>
                <a:lnTo>
                  <a:pt x="0" y="0"/>
                </a:lnTo>
                <a:lnTo>
                  <a:pt x="0" y="3300354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 flipH="1" flipV="1">
            <a:off x="12218700" y="8477611"/>
            <a:ext cx="16377091" cy="2263016"/>
          </a:xfrm>
          <a:custGeom>
            <a:avLst/>
            <a:gdLst/>
            <a:ahLst/>
            <a:cxnLst/>
            <a:rect l="l" t="t" r="r" b="b"/>
            <a:pathLst>
              <a:path w="16377091" h="2263016">
                <a:moveTo>
                  <a:pt x="16377091" y="2263016"/>
                </a:moveTo>
                <a:lnTo>
                  <a:pt x="0" y="2263016"/>
                </a:lnTo>
                <a:lnTo>
                  <a:pt x="0" y="0"/>
                </a:lnTo>
                <a:lnTo>
                  <a:pt x="16377091" y="0"/>
                </a:lnTo>
                <a:lnTo>
                  <a:pt x="16377091" y="2263016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 rot="-275020" flipH="1">
            <a:off x="16221749" y="9041042"/>
            <a:ext cx="2955277" cy="3300354"/>
          </a:xfrm>
          <a:custGeom>
            <a:avLst/>
            <a:gdLst/>
            <a:ahLst/>
            <a:cxnLst/>
            <a:rect l="l" t="t" r="r" b="b"/>
            <a:pathLst>
              <a:path w="2955277" h="3300354">
                <a:moveTo>
                  <a:pt x="2955277" y="0"/>
                </a:moveTo>
                <a:lnTo>
                  <a:pt x="0" y="0"/>
                </a:lnTo>
                <a:lnTo>
                  <a:pt x="0" y="3300354"/>
                </a:lnTo>
                <a:lnTo>
                  <a:pt x="2955277" y="3300354"/>
                </a:lnTo>
                <a:lnTo>
                  <a:pt x="2955277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3" name="Group 13"/>
          <p:cNvGrpSpPr/>
          <p:nvPr/>
        </p:nvGrpSpPr>
        <p:grpSpPr>
          <a:xfrm>
            <a:off x="1028700" y="1358766"/>
            <a:ext cx="16230600" cy="7569468"/>
            <a:chOff x="0" y="0"/>
            <a:chExt cx="4274726" cy="199360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4274726" cy="1993605"/>
            </a:xfrm>
            <a:custGeom>
              <a:avLst/>
              <a:gdLst/>
              <a:ahLst/>
              <a:cxnLst/>
              <a:rect l="l" t="t" r="r" b="b"/>
              <a:pathLst>
                <a:path w="4274726" h="1993605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1969278"/>
                  </a:lnTo>
                  <a:cubicBezTo>
                    <a:pt x="4274726" y="1982713"/>
                    <a:pt x="4263834" y="1993605"/>
                    <a:pt x="4250399" y="1993605"/>
                  </a:cubicBezTo>
                  <a:lnTo>
                    <a:pt x="24327" y="1993605"/>
                  </a:lnTo>
                  <a:cubicBezTo>
                    <a:pt x="10891" y="1993605"/>
                    <a:pt x="0" y="1982713"/>
                    <a:pt x="0" y="1969278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D39FA4"/>
            </a:solidFill>
            <a:ln w="209550" cap="rnd">
              <a:solidFill>
                <a:srgbClr val="A6646B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4274726" cy="20317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>
            <a:off x="14448248" y="232407"/>
            <a:ext cx="3455477" cy="3047102"/>
          </a:xfrm>
          <a:custGeom>
            <a:avLst/>
            <a:gdLst/>
            <a:ahLst/>
            <a:cxnLst/>
            <a:rect l="l" t="t" r="r" b="b"/>
            <a:pathLst>
              <a:path w="3455477" h="3047102">
                <a:moveTo>
                  <a:pt x="0" y="0"/>
                </a:moveTo>
                <a:lnTo>
                  <a:pt x="3455476" y="0"/>
                </a:lnTo>
                <a:lnTo>
                  <a:pt x="3455476" y="3047102"/>
                </a:lnTo>
                <a:lnTo>
                  <a:pt x="0" y="304710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17"/>
          <p:cNvSpPr/>
          <p:nvPr/>
        </p:nvSpPr>
        <p:spPr>
          <a:xfrm>
            <a:off x="12514292" y="3645750"/>
            <a:ext cx="3867912" cy="4114800"/>
          </a:xfrm>
          <a:custGeom>
            <a:avLst/>
            <a:gdLst/>
            <a:ahLst/>
            <a:cxnLst/>
            <a:rect l="l" t="t" r="r" b="b"/>
            <a:pathLst>
              <a:path w="3867912" h="4114800">
                <a:moveTo>
                  <a:pt x="0" y="0"/>
                </a:moveTo>
                <a:lnTo>
                  <a:pt x="3867912" y="0"/>
                </a:lnTo>
                <a:lnTo>
                  <a:pt x="386791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TextBox 18"/>
          <p:cNvSpPr txBox="1"/>
          <p:nvPr/>
        </p:nvSpPr>
        <p:spPr>
          <a:xfrm>
            <a:off x="4120183" y="1520651"/>
            <a:ext cx="10047634" cy="20074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566"/>
              </a:lnSpc>
            </a:pPr>
            <a:r>
              <a:rPr lang="en-US" sz="10404" b="1">
                <a:solidFill>
                  <a:srgbClr val="FFF5F0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DATASETS USED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028365" y="4364318"/>
            <a:ext cx="12988807" cy="10664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9561" lvl="1" indent="-219781" algn="just">
              <a:lnSpc>
                <a:spcPts val="2850"/>
              </a:lnSpc>
              <a:buFont typeface="Arial"/>
              <a:buChar char="•"/>
            </a:pPr>
            <a:r>
              <a:rPr lang="en-US" sz="2035">
                <a:solidFill>
                  <a:srgbClr val="FFF5F0"/>
                </a:solidFill>
                <a:latin typeface="Tenor Sans"/>
                <a:ea typeface="Tenor Sans"/>
                <a:cs typeface="Tenor Sans"/>
                <a:sym typeface="Tenor Sans"/>
              </a:rPr>
              <a:t>Monthly prices on 50+ food items, from staples (milk, bread) to specialty items</a:t>
            </a:r>
          </a:p>
          <a:p>
            <a:pPr marL="439561" lvl="1" indent="-219781" algn="just">
              <a:lnSpc>
                <a:spcPts val="2850"/>
              </a:lnSpc>
              <a:buFont typeface="Arial"/>
              <a:buChar char="•"/>
            </a:pPr>
            <a:r>
              <a:rPr lang="en-US" sz="2035">
                <a:solidFill>
                  <a:srgbClr val="FFF5F0"/>
                </a:solidFill>
                <a:latin typeface="Tenor Sans"/>
                <a:ea typeface="Tenor Sans"/>
                <a:cs typeface="Tenor Sans"/>
                <a:sym typeface="Tenor Sans"/>
              </a:rPr>
              <a:t>Items categorized into budget vs premium as per USDA guidelines</a:t>
            </a:r>
          </a:p>
          <a:p>
            <a:pPr algn="just">
              <a:lnSpc>
                <a:spcPts val="2850"/>
              </a:lnSpc>
            </a:pPr>
            <a:endParaRPr lang="en-US" sz="2035">
              <a:solidFill>
                <a:srgbClr val="FFF5F0"/>
              </a:solidFill>
              <a:latin typeface="Tenor Sans"/>
              <a:ea typeface="Tenor Sans"/>
              <a:cs typeface="Tenor Sans"/>
              <a:sym typeface="Tenor Sans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2028365" y="3823342"/>
            <a:ext cx="13656315" cy="4576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43"/>
              </a:lnSpc>
            </a:pPr>
            <a:r>
              <a:rPr lang="en-US" sz="2768" u="sng">
                <a:solidFill>
                  <a:srgbClr val="FFF5F0"/>
                </a:solidFill>
                <a:latin typeface="Tenor Sans"/>
                <a:ea typeface="Tenor Sans"/>
                <a:cs typeface="Tenor Sans"/>
                <a:sym typeface="Tenor Sans"/>
              </a:rPr>
              <a:t>U.S. BLS RETAIL FOOD/ENERGY PRICES: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2028365" y="5219793"/>
            <a:ext cx="13656315" cy="4576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43"/>
              </a:lnSpc>
            </a:pPr>
            <a:r>
              <a:rPr lang="en-US" sz="2768" u="sng">
                <a:solidFill>
                  <a:srgbClr val="FFF5F0"/>
                </a:solidFill>
                <a:latin typeface="Tenor Sans"/>
                <a:ea typeface="Tenor Sans"/>
                <a:cs typeface="Tenor Sans"/>
                <a:sym typeface="Tenor Sans"/>
              </a:rPr>
              <a:t>FEDERAL RESERVE OF ECONOMICS CORE PRICE INDEX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028365" y="5734639"/>
            <a:ext cx="12988807" cy="10664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9561" lvl="1" indent="-219781" algn="just">
              <a:lnSpc>
                <a:spcPts val="2850"/>
              </a:lnSpc>
              <a:buFont typeface="Arial"/>
              <a:buChar char="•"/>
            </a:pPr>
            <a:r>
              <a:rPr lang="en-US" sz="2035">
                <a:solidFill>
                  <a:srgbClr val="FFF5F0"/>
                </a:solidFill>
                <a:latin typeface="Tenor Sans"/>
                <a:ea typeface="Tenor Sans"/>
                <a:cs typeface="Tenor Sans"/>
                <a:sym typeface="Tenor Sans"/>
              </a:rPr>
              <a:t>National inflation index (excluding food and energy)</a:t>
            </a:r>
          </a:p>
          <a:p>
            <a:pPr marL="439561" lvl="1" indent="-219781" algn="just">
              <a:lnSpc>
                <a:spcPts val="2850"/>
              </a:lnSpc>
              <a:buFont typeface="Arial"/>
              <a:buChar char="•"/>
            </a:pPr>
            <a:r>
              <a:rPr lang="en-US" sz="2035">
                <a:solidFill>
                  <a:srgbClr val="FFF5F0"/>
                </a:solidFill>
                <a:latin typeface="Tenor Sans"/>
                <a:ea typeface="Tenor Sans"/>
                <a:cs typeface="Tenor Sans"/>
                <a:sym typeface="Tenor Sans"/>
              </a:rPr>
              <a:t>Allows comparison between broad inflation and grocery-specific spikes</a:t>
            </a:r>
          </a:p>
          <a:p>
            <a:pPr algn="just">
              <a:lnSpc>
                <a:spcPts val="2850"/>
              </a:lnSpc>
            </a:pPr>
            <a:endParaRPr lang="en-US" sz="2035">
              <a:solidFill>
                <a:srgbClr val="FFF5F0"/>
              </a:solidFill>
              <a:latin typeface="Tenor Sans"/>
              <a:ea typeface="Tenor Sans"/>
              <a:cs typeface="Tenor Sans"/>
              <a:sym typeface="Tenor Sans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2028365" y="6591889"/>
            <a:ext cx="13656315" cy="4576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43"/>
              </a:lnSpc>
            </a:pPr>
            <a:r>
              <a:rPr lang="en-US" sz="2768" u="sng">
                <a:solidFill>
                  <a:srgbClr val="FFF5F0"/>
                </a:solidFill>
                <a:latin typeface="Tenor Sans"/>
                <a:ea typeface="Tenor Sans"/>
                <a:cs typeface="Tenor Sans"/>
                <a:sym typeface="Tenor Sans"/>
              </a:rPr>
              <a:t>U.S BLS CONSUMER EXPENDITURE SURVEY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2028365" y="7125786"/>
            <a:ext cx="12988807" cy="14232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9561" lvl="1" indent="-219781" algn="just">
              <a:lnSpc>
                <a:spcPts val="2850"/>
              </a:lnSpc>
              <a:buFont typeface="Arial"/>
              <a:buChar char="•"/>
            </a:pPr>
            <a:r>
              <a:rPr lang="en-US" sz="2035">
                <a:solidFill>
                  <a:srgbClr val="FFF5F0"/>
                </a:solidFill>
                <a:latin typeface="Tenor Sans"/>
                <a:ea typeface="Tenor Sans"/>
                <a:cs typeface="Tenor Sans"/>
                <a:sym typeface="Tenor Sans"/>
              </a:rPr>
              <a:t>Nationally representative data on household spending</a:t>
            </a:r>
          </a:p>
          <a:p>
            <a:pPr marL="439561" lvl="1" indent="-219781" algn="just">
              <a:lnSpc>
                <a:spcPts val="2850"/>
              </a:lnSpc>
              <a:buFont typeface="Arial"/>
              <a:buChar char="•"/>
            </a:pPr>
            <a:r>
              <a:rPr lang="en-US" sz="2035">
                <a:solidFill>
                  <a:srgbClr val="FFF5F0"/>
                </a:solidFill>
                <a:latin typeface="Tenor Sans"/>
                <a:ea typeface="Tenor Sans"/>
                <a:cs typeface="Tenor Sans"/>
                <a:sym typeface="Tenor Sans"/>
              </a:rPr>
              <a:t>Used to examine how different income groups spent on food</a:t>
            </a:r>
          </a:p>
          <a:p>
            <a:pPr marL="439561" lvl="1" indent="-219781" algn="just">
              <a:lnSpc>
                <a:spcPts val="2850"/>
              </a:lnSpc>
              <a:buFont typeface="Arial"/>
              <a:buChar char="•"/>
            </a:pPr>
            <a:r>
              <a:rPr lang="en-US" sz="2035">
                <a:solidFill>
                  <a:srgbClr val="FFF5F0"/>
                </a:solidFill>
                <a:latin typeface="Tenor Sans"/>
                <a:ea typeface="Tenor Sans"/>
                <a:cs typeface="Tenor Sans"/>
                <a:sym typeface="Tenor Sans"/>
              </a:rPr>
              <a:t>Focused on interview survey portion for detailed expenditures</a:t>
            </a:r>
          </a:p>
          <a:p>
            <a:pPr algn="just">
              <a:lnSpc>
                <a:spcPts val="2850"/>
              </a:lnSpc>
            </a:pPr>
            <a:endParaRPr lang="en-US" sz="2035">
              <a:solidFill>
                <a:srgbClr val="FFF5F0"/>
              </a:solidFill>
              <a:latin typeface="Tenor Sans"/>
              <a:ea typeface="Tenor Sans"/>
              <a:cs typeface="Tenor Sans"/>
              <a:sym typeface="Tenor San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64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264378"/>
            <a:ext cx="20499185" cy="10287000"/>
            <a:chOff x="0" y="0"/>
            <a:chExt cx="27332247" cy="13716000"/>
          </a:xfrm>
        </p:grpSpPr>
        <p:sp>
          <p:nvSpPr>
            <p:cNvPr id="3" name="Freeform 3"/>
            <p:cNvSpPr/>
            <p:nvPr/>
          </p:nvSpPr>
          <p:spPr>
            <a:xfrm rot="5400000">
              <a:off x="13641185" y="24938"/>
              <a:ext cx="13716000" cy="13666124"/>
            </a:xfrm>
            <a:custGeom>
              <a:avLst/>
              <a:gdLst/>
              <a:ahLst/>
              <a:cxnLst/>
              <a:rect l="l" t="t" r="r" b="b"/>
              <a:pathLst>
                <a:path w="13716000" h="13666124">
                  <a:moveTo>
                    <a:pt x="0" y="0"/>
                  </a:moveTo>
                  <a:lnTo>
                    <a:pt x="13716000" y="0"/>
                  </a:lnTo>
                  <a:lnTo>
                    <a:pt x="13716000" y="13666124"/>
                  </a:lnTo>
                  <a:lnTo>
                    <a:pt x="0" y="136661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Freeform 4"/>
            <p:cNvSpPr/>
            <p:nvPr/>
          </p:nvSpPr>
          <p:spPr>
            <a:xfrm rot="5400000">
              <a:off x="-24938" y="24938"/>
              <a:ext cx="13716000" cy="13666124"/>
            </a:xfrm>
            <a:custGeom>
              <a:avLst/>
              <a:gdLst/>
              <a:ahLst/>
              <a:cxnLst/>
              <a:rect l="l" t="t" r="r" b="b"/>
              <a:pathLst>
                <a:path w="13716000" h="13666124">
                  <a:moveTo>
                    <a:pt x="0" y="0"/>
                  </a:moveTo>
                  <a:lnTo>
                    <a:pt x="13716000" y="0"/>
                  </a:lnTo>
                  <a:lnTo>
                    <a:pt x="13716000" y="13666124"/>
                  </a:lnTo>
                  <a:lnTo>
                    <a:pt x="0" y="136661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Freeform 5"/>
          <p:cNvSpPr/>
          <p:nvPr/>
        </p:nvSpPr>
        <p:spPr>
          <a:xfrm>
            <a:off x="10436110" y="-135555"/>
            <a:ext cx="8425526" cy="1164255"/>
          </a:xfrm>
          <a:custGeom>
            <a:avLst/>
            <a:gdLst/>
            <a:ahLst/>
            <a:cxnLst/>
            <a:rect l="l" t="t" r="r" b="b"/>
            <a:pathLst>
              <a:path w="8425526" h="1164255">
                <a:moveTo>
                  <a:pt x="0" y="0"/>
                </a:moveTo>
                <a:lnTo>
                  <a:pt x="8425526" y="0"/>
                </a:lnTo>
                <a:lnTo>
                  <a:pt x="8425526" y="1164255"/>
                </a:lnTo>
                <a:lnTo>
                  <a:pt x="0" y="11642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flipH="1" flipV="1">
            <a:off x="-750855" y="9258300"/>
            <a:ext cx="12386729" cy="1711621"/>
          </a:xfrm>
          <a:custGeom>
            <a:avLst/>
            <a:gdLst/>
            <a:ahLst/>
            <a:cxnLst/>
            <a:rect l="l" t="t" r="r" b="b"/>
            <a:pathLst>
              <a:path w="12386729" h="1711621">
                <a:moveTo>
                  <a:pt x="12386729" y="1711621"/>
                </a:moveTo>
                <a:lnTo>
                  <a:pt x="0" y="1711621"/>
                </a:lnTo>
                <a:lnTo>
                  <a:pt x="0" y="0"/>
                </a:lnTo>
                <a:lnTo>
                  <a:pt x="12386729" y="0"/>
                </a:lnTo>
                <a:lnTo>
                  <a:pt x="12386729" y="1711621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1028700" y="955587"/>
            <a:ext cx="16230600" cy="8375825"/>
            <a:chOff x="0" y="0"/>
            <a:chExt cx="4274726" cy="220597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274726" cy="2205979"/>
            </a:xfrm>
            <a:custGeom>
              <a:avLst/>
              <a:gdLst/>
              <a:ahLst/>
              <a:cxnLst/>
              <a:rect l="l" t="t" r="r" b="b"/>
              <a:pathLst>
                <a:path w="4274726" h="2205979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2181652"/>
                  </a:lnTo>
                  <a:cubicBezTo>
                    <a:pt x="4274726" y="2188104"/>
                    <a:pt x="4272163" y="2194291"/>
                    <a:pt x="4267601" y="2198854"/>
                  </a:cubicBezTo>
                  <a:cubicBezTo>
                    <a:pt x="4263039" y="2203416"/>
                    <a:pt x="4256851" y="2205979"/>
                    <a:pt x="4250399" y="2205979"/>
                  </a:cubicBezTo>
                  <a:lnTo>
                    <a:pt x="24327" y="2205979"/>
                  </a:lnTo>
                  <a:cubicBezTo>
                    <a:pt x="10891" y="2205979"/>
                    <a:pt x="0" y="2195087"/>
                    <a:pt x="0" y="2181652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D39FA4"/>
            </a:solidFill>
            <a:ln w="209550" cap="rnd">
              <a:solidFill>
                <a:srgbClr val="EFDFCC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4274726" cy="224407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5888866" y="1496838"/>
            <a:ext cx="10873234" cy="21451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10"/>
              </a:lnSpc>
            </a:pPr>
            <a:r>
              <a:rPr lang="en-US" sz="8584" b="1">
                <a:solidFill>
                  <a:srgbClr val="FFF5F0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DATA EXTRACTION + INITIAL PROCESSING</a:t>
            </a:r>
          </a:p>
        </p:txBody>
      </p:sp>
      <p:sp>
        <p:nvSpPr>
          <p:cNvPr id="11" name="Freeform 11"/>
          <p:cNvSpPr/>
          <p:nvPr/>
        </p:nvSpPr>
        <p:spPr>
          <a:xfrm>
            <a:off x="16175986" y="6456011"/>
            <a:ext cx="2166628" cy="5226514"/>
          </a:xfrm>
          <a:custGeom>
            <a:avLst/>
            <a:gdLst/>
            <a:ahLst/>
            <a:cxnLst/>
            <a:rect l="l" t="t" r="r" b="b"/>
            <a:pathLst>
              <a:path w="2166628" h="5226514">
                <a:moveTo>
                  <a:pt x="0" y="0"/>
                </a:moveTo>
                <a:lnTo>
                  <a:pt x="2166628" y="0"/>
                </a:lnTo>
                <a:lnTo>
                  <a:pt x="2166628" y="5226514"/>
                </a:lnTo>
                <a:lnTo>
                  <a:pt x="0" y="522651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 flipH="1" flipV="1">
            <a:off x="-388822" y="-1584557"/>
            <a:ext cx="2166628" cy="5226514"/>
          </a:xfrm>
          <a:custGeom>
            <a:avLst/>
            <a:gdLst/>
            <a:ahLst/>
            <a:cxnLst/>
            <a:rect l="l" t="t" r="r" b="b"/>
            <a:pathLst>
              <a:path w="2166628" h="5226514">
                <a:moveTo>
                  <a:pt x="2166628" y="5226514"/>
                </a:moveTo>
                <a:lnTo>
                  <a:pt x="0" y="5226514"/>
                </a:lnTo>
                <a:lnTo>
                  <a:pt x="0" y="0"/>
                </a:lnTo>
                <a:lnTo>
                  <a:pt x="2166628" y="0"/>
                </a:lnTo>
                <a:lnTo>
                  <a:pt x="2166628" y="5226514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 flipH="1">
            <a:off x="0" y="0"/>
            <a:ext cx="4265517" cy="3761410"/>
          </a:xfrm>
          <a:custGeom>
            <a:avLst/>
            <a:gdLst/>
            <a:ahLst/>
            <a:cxnLst/>
            <a:rect l="l" t="t" r="r" b="b"/>
            <a:pathLst>
              <a:path w="4265517" h="3761410">
                <a:moveTo>
                  <a:pt x="4265517" y="0"/>
                </a:moveTo>
                <a:lnTo>
                  <a:pt x="0" y="0"/>
                </a:lnTo>
                <a:lnTo>
                  <a:pt x="0" y="3761410"/>
                </a:lnTo>
                <a:lnTo>
                  <a:pt x="4265517" y="3761410"/>
                </a:lnTo>
                <a:lnTo>
                  <a:pt x="4265517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TextBox 14"/>
          <p:cNvSpPr txBox="1"/>
          <p:nvPr/>
        </p:nvSpPr>
        <p:spPr>
          <a:xfrm>
            <a:off x="1777805" y="4028110"/>
            <a:ext cx="10769433" cy="7880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440"/>
              </a:lnSpc>
            </a:pPr>
            <a:r>
              <a:rPr lang="en-US" sz="4600" dirty="0">
                <a:solidFill>
                  <a:srgbClr val="FFF5F0"/>
                </a:solidFill>
                <a:latin typeface="Tenor Sans"/>
                <a:ea typeface="Tenor Sans"/>
                <a:cs typeface="Tenor Sans"/>
                <a:sym typeface="Tenor Sans"/>
              </a:rPr>
              <a:t>DATA PREPERATION JOURNEY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651853" y="4876156"/>
            <a:ext cx="14984295" cy="35635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28370" lvl="1" indent="-314185" algn="just">
              <a:lnSpc>
                <a:spcPts val="4074"/>
              </a:lnSpc>
              <a:buFont typeface="Arial"/>
              <a:buChar char="•"/>
            </a:pPr>
            <a:r>
              <a:rPr lang="en-US" sz="2910">
                <a:solidFill>
                  <a:srgbClr val="FFF5F0"/>
                </a:solidFill>
                <a:latin typeface="Tenor Sans"/>
                <a:ea typeface="Tenor Sans"/>
                <a:cs typeface="Tenor Sans"/>
                <a:sym typeface="Tenor Sans"/>
              </a:rPr>
              <a:t>Extracted extensive data from the Consumer Expenditure Survey</a:t>
            </a:r>
          </a:p>
          <a:p>
            <a:pPr marL="628370" lvl="1" indent="-314185" algn="just">
              <a:lnSpc>
                <a:spcPts val="4074"/>
              </a:lnSpc>
              <a:buFont typeface="Arial"/>
              <a:buChar char="•"/>
            </a:pPr>
            <a:r>
              <a:rPr lang="en-US" sz="2910">
                <a:solidFill>
                  <a:srgbClr val="FFF5F0"/>
                </a:solidFill>
                <a:latin typeface="Tenor Sans"/>
                <a:ea typeface="Tenor Sans"/>
                <a:cs typeface="Tenor Sans"/>
                <a:sym typeface="Tenor Sans"/>
              </a:rPr>
              <a:t>Managed computer crashes due to large data volume</a:t>
            </a:r>
          </a:p>
          <a:p>
            <a:pPr marL="628370" lvl="1" indent="-314185" algn="just">
              <a:lnSpc>
                <a:spcPts val="4074"/>
              </a:lnSpc>
              <a:buFont typeface="Arial"/>
              <a:buChar char="•"/>
            </a:pPr>
            <a:r>
              <a:rPr lang="en-US" sz="2910">
                <a:solidFill>
                  <a:srgbClr val="FFF5F0"/>
                </a:solidFill>
                <a:latin typeface="Tenor Sans"/>
                <a:ea typeface="Tenor Sans"/>
                <a:cs typeface="Tenor Sans"/>
                <a:sym typeface="Tenor Sans"/>
              </a:rPr>
              <a:t>Refined Python code to handle the dataset efficiently</a:t>
            </a:r>
          </a:p>
          <a:p>
            <a:pPr marL="628370" lvl="1" indent="-314185" algn="just">
              <a:lnSpc>
                <a:spcPts val="4074"/>
              </a:lnSpc>
              <a:buFont typeface="Arial"/>
              <a:buChar char="•"/>
            </a:pPr>
            <a:r>
              <a:rPr lang="en-US" sz="2910">
                <a:solidFill>
                  <a:srgbClr val="FFF5F0"/>
                </a:solidFill>
                <a:latin typeface="Tenor Sans"/>
                <a:ea typeface="Tenor Sans"/>
                <a:cs typeface="Tenor Sans"/>
                <a:sym typeface="Tenor Sans"/>
              </a:rPr>
              <a:t>Categorized food and energy groups from Food/Energy prices</a:t>
            </a:r>
          </a:p>
          <a:p>
            <a:pPr marL="628370" lvl="1" indent="-314185" algn="just">
              <a:lnSpc>
                <a:spcPts val="4074"/>
              </a:lnSpc>
              <a:buFont typeface="Arial"/>
              <a:buChar char="•"/>
            </a:pPr>
            <a:r>
              <a:rPr lang="en-US" sz="2910">
                <a:solidFill>
                  <a:srgbClr val="FFF5F0"/>
                </a:solidFill>
                <a:latin typeface="Tenor Sans"/>
                <a:ea typeface="Tenor Sans"/>
                <a:cs typeface="Tenor Sans"/>
                <a:sym typeface="Tenor Sans"/>
              </a:rPr>
              <a:t>Removed irrelevant "energy" and "other" categories to focus on food items</a:t>
            </a:r>
          </a:p>
          <a:p>
            <a:pPr marL="628370" lvl="1" indent="-314185" algn="just">
              <a:lnSpc>
                <a:spcPts val="4074"/>
              </a:lnSpc>
              <a:buFont typeface="Arial"/>
              <a:buChar char="•"/>
            </a:pPr>
            <a:r>
              <a:rPr lang="en-US" sz="2910">
                <a:solidFill>
                  <a:srgbClr val="FFF5F0"/>
                </a:solidFill>
                <a:latin typeface="Tenor Sans"/>
                <a:ea typeface="Tenor Sans"/>
                <a:cs typeface="Tenor Sans"/>
                <a:sym typeface="Tenor Sans"/>
              </a:rPr>
              <a:t>Successfully merged CPI data with food price data by matching yearly values</a:t>
            </a:r>
          </a:p>
          <a:p>
            <a:pPr algn="just">
              <a:lnSpc>
                <a:spcPts val="4074"/>
              </a:lnSpc>
            </a:pPr>
            <a:endParaRPr lang="en-US" sz="2910">
              <a:solidFill>
                <a:srgbClr val="FFF5F0"/>
              </a:solidFill>
              <a:latin typeface="Tenor Sans"/>
              <a:ea typeface="Tenor Sans"/>
              <a:cs typeface="Tenor Sans"/>
              <a:sym typeface="Tenor Sans"/>
            </a:endParaRPr>
          </a:p>
        </p:txBody>
      </p:sp>
      <p:sp>
        <p:nvSpPr>
          <p:cNvPr id="16" name="Freeform 16"/>
          <p:cNvSpPr/>
          <p:nvPr/>
        </p:nvSpPr>
        <p:spPr>
          <a:xfrm rot="1089101" flipH="1">
            <a:off x="14629342" y="3262795"/>
            <a:ext cx="4265517" cy="3761410"/>
          </a:xfrm>
          <a:custGeom>
            <a:avLst/>
            <a:gdLst/>
            <a:ahLst/>
            <a:cxnLst/>
            <a:rect l="l" t="t" r="r" b="b"/>
            <a:pathLst>
              <a:path w="4265517" h="3761410">
                <a:moveTo>
                  <a:pt x="4265517" y="0"/>
                </a:moveTo>
                <a:lnTo>
                  <a:pt x="0" y="0"/>
                </a:lnTo>
                <a:lnTo>
                  <a:pt x="0" y="3761410"/>
                </a:lnTo>
                <a:lnTo>
                  <a:pt x="4265517" y="3761410"/>
                </a:lnTo>
                <a:lnTo>
                  <a:pt x="4265517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39F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14652450" y="6199144"/>
            <a:ext cx="4579543" cy="5015975"/>
          </a:xfrm>
          <a:custGeom>
            <a:avLst/>
            <a:gdLst/>
            <a:ahLst/>
            <a:cxnLst/>
            <a:rect l="l" t="t" r="r" b="b"/>
            <a:pathLst>
              <a:path w="4579543" h="5015975">
                <a:moveTo>
                  <a:pt x="0" y="5015975"/>
                </a:moveTo>
                <a:lnTo>
                  <a:pt x="4579544" y="5015975"/>
                </a:lnTo>
                <a:lnTo>
                  <a:pt x="4579544" y="0"/>
                </a:lnTo>
                <a:lnTo>
                  <a:pt x="0" y="0"/>
                </a:lnTo>
                <a:lnTo>
                  <a:pt x="0" y="501597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flipH="1">
            <a:off x="0" y="-364155"/>
            <a:ext cx="4579543" cy="5015975"/>
          </a:xfrm>
          <a:custGeom>
            <a:avLst/>
            <a:gdLst/>
            <a:ahLst/>
            <a:cxnLst/>
            <a:rect l="l" t="t" r="r" b="b"/>
            <a:pathLst>
              <a:path w="4579543" h="5015975">
                <a:moveTo>
                  <a:pt x="4579543" y="0"/>
                </a:moveTo>
                <a:lnTo>
                  <a:pt x="0" y="0"/>
                </a:lnTo>
                <a:lnTo>
                  <a:pt x="0" y="5015976"/>
                </a:lnTo>
                <a:lnTo>
                  <a:pt x="4579543" y="5015976"/>
                </a:lnTo>
                <a:lnTo>
                  <a:pt x="4579543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0" y="0"/>
            <a:ext cx="20499185" cy="10287000"/>
            <a:chOff x="0" y="0"/>
            <a:chExt cx="27332247" cy="13716000"/>
          </a:xfrm>
        </p:grpSpPr>
        <p:sp>
          <p:nvSpPr>
            <p:cNvPr id="5" name="Freeform 5"/>
            <p:cNvSpPr/>
            <p:nvPr/>
          </p:nvSpPr>
          <p:spPr>
            <a:xfrm rot="5400000">
              <a:off x="13641185" y="24938"/>
              <a:ext cx="13716000" cy="13666124"/>
            </a:xfrm>
            <a:custGeom>
              <a:avLst/>
              <a:gdLst/>
              <a:ahLst/>
              <a:cxnLst/>
              <a:rect l="l" t="t" r="r" b="b"/>
              <a:pathLst>
                <a:path w="13716000" h="13666124">
                  <a:moveTo>
                    <a:pt x="0" y="0"/>
                  </a:moveTo>
                  <a:lnTo>
                    <a:pt x="13716000" y="0"/>
                  </a:lnTo>
                  <a:lnTo>
                    <a:pt x="13716000" y="13666124"/>
                  </a:lnTo>
                  <a:lnTo>
                    <a:pt x="0" y="136661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53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Freeform 6"/>
            <p:cNvSpPr/>
            <p:nvPr/>
          </p:nvSpPr>
          <p:spPr>
            <a:xfrm rot="5400000">
              <a:off x="-24938" y="24938"/>
              <a:ext cx="13716000" cy="13666124"/>
            </a:xfrm>
            <a:custGeom>
              <a:avLst/>
              <a:gdLst/>
              <a:ahLst/>
              <a:cxnLst/>
              <a:rect l="l" t="t" r="r" b="b"/>
              <a:pathLst>
                <a:path w="13716000" h="13666124">
                  <a:moveTo>
                    <a:pt x="0" y="0"/>
                  </a:moveTo>
                  <a:lnTo>
                    <a:pt x="13716000" y="0"/>
                  </a:lnTo>
                  <a:lnTo>
                    <a:pt x="13716000" y="13666124"/>
                  </a:lnTo>
                  <a:lnTo>
                    <a:pt x="0" y="136661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53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" name="Freeform 7"/>
          <p:cNvSpPr/>
          <p:nvPr/>
        </p:nvSpPr>
        <p:spPr>
          <a:xfrm rot="5400000">
            <a:off x="9471188" y="18704"/>
            <a:ext cx="10287000" cy="10249593"/>
          </a:xfrm>
          <a:custGeom>
            <a:avLst/>
            <a:gdLst/>
            <a:ahLst/>
            <a:cxnLst/>
            <a:rect l="l" t="t" r="r" b="b"/>
            <a:pathLst>
              <a:path w="10287000" h="10249593">
                <a:moveTo>
                  <a:pt x="0" y="0"/>
                </a:moveTo>
                <a:lnTo>
                  <a:pt x="10287000" y="0"/>
                </a:lnTo>
                <a:lnTo>
                  <a:pt x="10287000" y="10249592"/>
                </a:lnTo>
                <a:lnTo>
                  <a:pt x="0" y="102495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3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rot="5400000">
            <a:off x="-778404" y="18704"/>
            <a:ext cx="10287000" cy="10249593"/>
          </a:xfrm>
          <a:custGeom>
            <a:avLst/>
            <a:gdLst/>
            <a:ahLst/>
            <a:cxnLst/>
            <a:rect l="l" t="t" r="r" b="b"/>
            <a:pathLst>
              <a:path w="10287000" h="10249593">
                <a:moveTo>
                  <a:pt x="0" y="0"/>
                </a:moveTo>
                <a:lnTo>
                  <a:pt x="10287000" y="0"/>
                </a:lnTo>
                <a:lnTo>
                  <a:pt x="10287000" y="10249592"/>
                </a:lnTo>
                <a:lnTo>
                  <a:pt x="0" y="102495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3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9" name="Group 9"/>
          <p:cNvGrpSpPr/>
          <p:nvPr/>
        </p:nvGrpSpPr>
        <p:grpSpPr>
          <a:xfrm>
            <a:off x="1028700" y="1028700"/>
            <a:ext cx="16230600" cy="8229600"/>
            <a:chOff x="0" y="0"/>
            <a:chExt cx="4274726" cy="216746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274726" cy="2167467"/>
            </a:xfrm>
            <a:custGeom>
              <a:avLst/>
              <a:gdLst/>
              <a:ahLst/>
              <a:cxnLst/>
              <a:rect l="l" t="t" r="r" b="b"/>
              <a:pathLst>
                <a:path w="4274726" h="2167467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2143140"/>
                  </a:lnTo>
                  <a:cubicBezTo>
                    <a:pt x="4274726" y="2156575"/>
                    <a:pt x="4263834" y="2167467"/>
                    <a:pt x="4250399" y="2167467"/>
                  </a:cubicBezTo>
                  <a:lnTo>
                    <a:pt x="24327" y="2167467"/>
                  </a:lnTo>
                  <a:cubicBezTo>
                    <a:pt x="10891" y="2167467"/>
                    <a:pt x="0" y="2156575"/>
                    <a:pt x="0" y="2143140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FFF5F0"/>
            </a:solidFill>
            <a:ln w="209550" cap="rnd">
              <a:solidFill>
                <a:srgbClr val="A6646B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4274726" cy="2205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0111805" y="4499189"/>
            <a:ext cx="6775189" cy="17697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880"/>
              </a:lnSpc>
            </a:pPr>
            <a:r>
              <a:rPr lang="en-US" sz="8000" b="1" dirty="0">
                <a:solidFill>
                  <a:srgbClr val="A6646B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DATA</a:t>
            </a:r>
          </a:p>
          <a:p>
            <a:pPr algn="ctr">
              <a:lnSpc>
                <a:spcPts val="6880"/>
              </a:lnSpc>
            </a:pPr>
            <a:r>
              <a:rPr lang="en-US" sz="8000" b="1" dirty="0">
                <a:solidFill>
                  <a:srgbClr val="A6646B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ADJUSTMENT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006155" y="5606400"/>
            <a:ext cx="7772511" cy="29658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 u="sng">
                <a:solidFill>
                  <a:srgbClr val="A6646B"/>
                </a:solidFill>
                <a:latin typeface="Tenor Sans"/>
                <a:ea typeface="Tenor Sans"/>
                <a:cs typeface="Tenor Sans"/>
                <a:sym typeface="Tenor Sans"/>
              </a:rPr>
              <a:t>Aggregated data to prevent processing issues:</a:t>
            </a:r>
          </a:p>
          <a:p>
            <a:pPr marL="453390" lvl="1" indent="-226695" algn="l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A6646B"/>
                </a:solidFill>
                <a:latin typeface="Tenor Sans"/>
                <a:ea typeface="Tenor Sans"/>
                <a:cs typeface="Tenor Sans"/>
                <a:sym typeface="Tenor Sans"/>
              </a:rPr>
              <a:t>Computed mean and median expenditures across food spending categories</a:t>
            </a:r>
          </a:p>
          <a:p>
            <a:pPr marL="453390" lvl="1" indent="-226695" algn="l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A6646B"/>
                </a:solidFill>
                <a:latin typeface="Tenor Sans"/>
                <a:ea typeface="Tenor Sans"/>
                <a:cs typeface="Tenor Sans"/>
                <a:sym typeface="Tenor Sans"/>
              </a:rPr>
              <a:t>Analyzed spending patterns for school lunch, grocery, and dining out</a:t>
            </a:r>
          </a:p>
          <a:p>
            <a:pPr marL="453390" lvl="1" indent="-226695" algn="l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A6646B"/>
                </a:solidFill>
                <a:latin typeface="Tenor Sans"/>
                <a:ea typeface="Tenor Sans"/>
                <a:cs typeface="Tenor Sans"/>
                <a:sym typeface="Tenor Sans"/>
              </a:rPr>
              <a:t>Organized results by income group for comparative analysis</a:t>
            </a:r>
          </a:p>
          <a:p>
            <a:pPr algn="l">
              <a:lnSpc>
                <a:spcPts val="2940"/>
              </a:lnSpc>
            </a:pPr>
            <a:endParaRPr lang="en-US" sz="2100">
              <a:solidFill>
                <a:srgbClr val="A6646B"/>
              </a:solidFill>
              <a:latin typeface="Tenor Sans"/>
              <a:ea typeface="Tenor Sans"/>
              <a:cs typeface="Tenor Sans"/>
              <a:sym typeface="Tenor Sans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2006155" y="2369673"/>
            <a:ext cx="7772511" cy="25944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90" lvl="1" indent="-226695" algn="l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A6646B"/>
                </a:solidFill>
                <a:latin typeface="Tenor Sans"/>
                <a:ea typeface="Tenor Sans"/>
                <a:cs typeface="Tenor Sans"/>
                <a:sym typeface="Tenor Sans"/>
              </a:rPr>
              <a:t>Decoded complex survey notation (observations marked as "A", "B", "C")</a:t>
            </a:r>
          </a:p>
          <a:p>
            <a:pPr marL="453390" lvl="1" indent="-226695" algn="l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A6646B"/>
                </a:solidFill>
                <a:latin typeface="Tenor Sans"/>
                <a:ea typeface="Tenor Sans"/>
                <a:cs typeface="Tenor Sans"/>
                <a:sym typeface="Tenor Sans"/>
              </a:rPr>
              <a:t>Interpreted confusing column names with guidance from Claude and the Consumer Expenditure Survey documentation</a:t>
            </a:r>
          </a:p>
          <a:p>
            <a:pPr marL="453390" lvl="1" indent="-226695" algn="l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A6646B"/>
                </a:solidFill>
                <a:latin typeface="Tenor Sans"/>
                <a:ea typeface="Tenor Sans"/>
                <a:cs typeface="Tenor Sans"/>
                <a:sym typeface="Tenor Sans"/>
              </a:rPr>
              <a:t>Calculated appropriate income levels and expenditures</a:t>
            </a:r>
          </a:p>
          <a:p>
            <a:pPr algn="l">
              <a:lnSpc>
                <a:spcPts val="2940"/>
              </a:lnSpc>
            </a:pPr>
            <a:endParaRPr lang="en-US" sz="2100">
              <a:solidFill>
                <a:srgbClr val="A6646B"/>
              </a:solidFill>
              <a:latin typeface="Tenor Sans"/>
              <a:ea typeface="Tenor Sans"/>
              <a:cs typeface="Tenor Sans"/>
              <a:sym typeface="Tenor Sans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2006155" y="4953722"/>
            <a:ext cx="9510177" cy="6717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76"/>
              </a:lnSpc>
            </a:pPr>
            <a:r>
              <a:rPr lang="en-US" sz="4200">
                <a:solidFill>
                  <a:srgbClr val="A6646B"/>
                </a:solidFill>
                <a:latin typeface="Tenor Sans"/>
                <a:ea typeface="Tenor Sans"/>
                <a:cs typeface="Tenor Sans"/>
                <a:sym typeface="Tenor Sans"/>
              </a:rPr>
              <a:t>DATA AGGREGATION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034730" y="1717858"/>
            <a:ext cx="11160912" cy="6717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76"/>
              </a:lnSpc>
            </a:pPr>
            <a:r>
              <a:rPr lang="en-US" sz="4200">
                <a:solidFill>
                  <a:srgbClr val="A6646B"/>
                </a:solidFill>
                <a:latin typeface="Tenor Sans"/>
                <a:ea typeface="Tenor Sans"/>
                <a:cs typeface="Tenor Sans"/>
                <a:sym typeface="Tenor Sans"/>
              </a:rPr>
              <a:t>SURVEY INTERPRETATION</a:t>
            </a:r>
          </a:p>
        </p:txBody>
      </p:sp>
      <p:sp>
        <p:nvSpPr>
          <p:cNvPr id="17" name="Freeform 17"/>
          <p:cNvSpPr/>
          <p:nvPr/>
        </p:nvSpPr>
        <p:spPr>
          <a:xfrm>
            <a:off x="4047408" y="-364155"/>
            <a:ext cx="10884969" cy="1504105"/>
          </a:xfrm>
          <a:custGeom>
            <a:avLst/>
            <a:gdLst/>
            <a:ahLst/>
            <a:cxnLst/>
            <a:rect l="l" t="t" r="r" b="b"/>
            <a:pathLst>
              <a:path w="10884969" h="1504105">
                <a:moveTo>
                  <a:pt x="0" y="0"/>
                </a:moveTo>
                <a:lnTo>
                  <a:pt x="10884968" y="0"/>
                </a:lnTo>
                <a:lnTo>
                  <a:pt x="10884968" y="1504105"/>
                </a:lnTo>
                <a:lnTo>
                  <a:pt x="0" y="150410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8"/>
          <p:cNvSpPr/>
          <p:nvPr/>
        </p:nvSpPr>
        <p:spPr>
          <a:xfrm flipV="1">
            <a:off x="-1740969" y="9348025"/>
            <a:ext cx="10884969" cy="1504105"/>
          </a:xfrm>
          <a:custGeom>
            <a:avLst/>
            <a:gdLst/>
            <a:ahLst/>
            <a:cxnLst/>
            <a:rect l="l" t="t" r="r" b="b"/>
            <a:pathLst>
              <a:path w="10884969" h="1504105">
                <a:moveTo>
                  <a:pt x="0" y="1504105"/>
                </a:moveTo>
                <a:lnTo>
                  <a:pt x="10884969" y="1504105"/>
                </a:lnTo>
                <a:lnTo>
                  <a:pt x="10884969" y="0"/>
                </a:lnTo>
                <a:lnTo>
                  <a:pt x="0" y="0"/>
                </a:lnTo>
                <a:lnTo>
                  <a:pt x="0" y="1504105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Freeform 19"/>
          <p:cNvSpPr/>
          <p:nvPr/>
        </p:nvSpPr>
        <p:spPr>
          <a:xfrm>
            <a:off x="14448248" y="232407"/>
            <a:ext cx="3455477" cy="3047102"/>
          </a:xfrm>
          <a:custGeom>
            <a:avLst/>
            <a:gdLst/>
            <a:ahLst/>
            <a:cxnLst/>
            <a:rect l="l" t="t" r="r" b="b"/>
            <a:pathLst>
              <a:path w="3455477" h="3047102">
                <a:moveTo>
                  <a:pt x="0" y="0"/>
                </a:moveTo>
                <a:lnTo>
                  <a:pt x="3455476" y="0"/>
                </a:lnTo>
                <a:lnTo>
                  <a:pt x="3455476" y="3047102"/>
                </a:lnTo>
                <a:lnTo>
                  <a:pt x="0" y="304710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64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264378"/>
            <a:ext cx="20499185" cy="10287000"/>
            <a:chOff x="0" y="0"/>
            <a:chExt cx="27332247" cy="13716000"/>
          </a:xfrm>
        </p:grpSpPr>
        <p:sp>
          <p:nvSpPr>
            <p:cNvPr id="3" name="Freeform 3"/>
            <p:cNvSpPr/>
            <p:nvPr/>
          </p:nvSpPr>
          <p:spPr>
            <a:xfrm rot="5400000">
              <a:off x="13641185" y="24938"/>
              <a:ext cx="13716000" cy="13666124"/>
            </a:xfrm>
            <a:custGeom>
              <a:avLst/>
              <a:gdLst/>
              <a:ahLst/>
              <a:cxnLst/>
              <a:rect l="l" t="t" r="r" b="b"/>
              <a:pathLst>
                <a:path w="13716000" h="13666124">
                  <a:moveTo>
                    <a:pt x="0" y="0"/>
                  </a:moveTo>
                  <a:lnTo>
                    <a:pt x="13716000" y="0"/>
                  </a:lnTo>
                  <a:lnTo>
                    <a:pt x="13716000" y="13666124"/>
                  </a:lnTo>
                  <a:lnTo>
                    <a:pt x="0" y="136661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Freeform 4"/>
            <p:cNvSpPr/>
            <p:nvPr/>
          </p:nvSpPr>
          <p:spPr>
            <a:xfrm rot="5400000">
              <a:off x="-24938" y="24938"/>
              <a:ext cx="13716000" cy="13666124"/>
            </a:xfrm>
            <a:custGeom>
              <a:avLst/>
              <a:gdLst/>
              <a:ahLst/>
              <a:cxnLst/>
              <a:rect l="l" t="t" r="r" b="b"/>
              <a:pathLst>
                <a:path w="13716000" h="13666124">
                  <a:moveTo>
                    <a:pt x="0" y="0"/>
                  </a:moveTo>
                  <a:lnTo>
                    <a:pt x="13716000" y="0"/>
                  </a:lnTo>
                  <a:lnTo>
                    <a:pt x="13716000" y="13666124"/>
                  </a:lnTo>
                  <a:lnTo>
                    <a:pt x="0" y="136661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Freeform 5"/>
          <p:cNvSpPr/>
          <p:nvPr/>
        </p:nvSpPr>
        <p:spPr>
          <a:xfrm>
            <a:off x="10436110" y="-135555"/>
            <a:ext cx="8425526" cy="1164255"/>
          </a:xfrm>
          <a:custGeom>
            <a:avLst/>
            <a:gdLst/>
            <a:ahLst/>
            <a:cxnLst/>
            <a:rect l="l" t="t" r="r" b="b"/>
            <a:pathLst>
              <a:path w="8425526" h="1164255">
                <a:moveTo>
                  <a:pt x="0" y="0"/>
                </a:moveTo>
                <a:lnTo>
                  <a:pt x="8425526" y="0"/>
                </a:lnTo>
                <a:lnTo>
                  <a:pt x="8425526" y="1164255"/>
                </a:lnTo>
                <a:lnTo>
                  <a:pt x="0" y="11642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flipH="1" flipV="1">
            <a:off x="-750855" y="9258300"/>
            <a:ext cx="12386729" cy="1711621"/>
          </a:xfrm>
          <a:custGeom>
            <a:avLst/>
            <a:gdLst/>
            <a:ahLst/>
            <a:cxnLst/>
            <a:rect l="l" t="t" r="r" b="b"/>
            <a:pathLst>
              <a:path w="12386729" h="1711621">
                <a:moveTo>
                  <a:pt x="12386729" y="1711621"/>
                </a:moveTo>
                <a:lnTo>
                  <a:pt x="0" y="1711621"/>
                </a:lnTo>
                <a:lnTo>
                  <a:pt x="0" y="0"/>
                </a:lnTo>
                <a:lnTo>
                  <a:pt x="12386729" y="0"/>
                </a:lnTo>
                <a:lnTo>
                  <a:pt x="12386729" y="1711621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1028700" y="955587"/>
            <a:ext cx="16230600" cy="8375825"/>
            <a:chOff x="0" y="0"/>
            <a:chExt cx="4274726" cy="220597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274726" cy="2205979"/>
            </a:xfrm>
            <a:custGeom>
              <a:avLst/>
              <a:gdLst/>
              <a:ahLst/>
              <a:cxnLst/>
              <a:rect l="l" t="t" r="r" b="b"/>
              <a:pathLst>
                <a:path w="4274726" h="2205979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2181652"/>
                  </a:lnTo>
                  <a:cubicBezTo>
                    <a:pt x="4274726" y="2188104"/>
                    <a:pt x="4272163" y="2194291"/>
                    <a:pt x="4267601" y="2198854"/>
                  </a:cubicBezTo>
                  <a:cubicBezTo>
                    <a:pt x="4263039" y="2203416"/>
                    <a:pt x="4256851" y="2205979"/>
                    <a:pt x="4250399" y="2205979"/>
                  </a:cubicBezTo>
                  <a:lnTo>
                    <a:pt x="24327" y="2205979"/>
                  </a:lnTo>
                  <a:cubicBezTo>
                    <a:pt x="10891" y="2205979"/>
                    <a:pt x="0" y="2195087"/>
                    <a:pt x="0" y="2181652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D39FA4"/>
            </a:solidFill>
            <a:ln w="209550" cap="rnd">
              <a:solidFill>
                <a:srgbClr val="EFDFCC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4274726" cy="224407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777806" y="4251192"/>
            <a:ext cx="6983440" cy="30608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51" lvl="1" indent="-269876" algn="l">
              <a:lnSpc>
                <a:spcPts val="3500"/>
              </a:lnSpc>
              <a:buFont typeface="Arial"/>
              <a:buChar char="•"/>
            </a:pPr>
            <a:r>
              <a:rPr lang="en-US" sz="2500" u="sng">
                <a:solidFill>
                  <a:srgbClr val="FFF5F0"/>
                </a:solidFill>
                <a:latin typeface="Tenor Sans"/>
                <a:ea typeface="Tenor Sans"/>
                <a:cs typeface="Tenor Sans"/>
                <a:sym typeface="Tenor Sans"/>
              </a:rPr>
              <a:t>Time span:</a:t>
            </a:r>
            <a:r>
              <a:rPr lang="en-US" sz="2500">
                <a:solidFill>
                  <a:srgbClr val="FFF5F0"/>
                </a:solidFill>
                <a:latin typeface="Tenor Sans"/>
                <a:ea typeface="Tenor Sans"/>
                <a:cs typeface="Tenor Sans"/>
                <a:sym typeface="Tenor Sans"/>
              </a:rPr>
              <a:t> 2013–2017</a:t>
            </a:r>
          </a:p>
          <a:p>
            <a:pPr marL="539751" lvl="1" indent="-269876" algn="l">
              <a:lnSpc>
                <a:spcPts val="3500"/>
              </a:lnSpc>
              <a:buFont typeface="Arial"/>
              <a:buChar char="•"/>
            </a:pPr>
            <a:r>
              <a:rPr lang="en-US" sz="2500" u="sng">
                <a:solidFill>
                  <a:srgbClr val="FFF5F0"/>
                </a:solidFill>
                <a:latin typeface="Tenor Sans"/>
                <a:ea typeface="Tenor Sans"/>
                <a:cs typeface="Tenor Sans"/>
                <a:sym typeface="Tenor Sans"/>
              </a:rPr>
              <a:t>Total entries:</a:t>
            </a:r>
            <a:r>
              <a:rPr lang="en-US" sz="2500">
                <a:solidFill>
                  <a:srgbClr val="FFF5F0"/>
                </a:solidFill>
                <a:latin typeface="Tenor Sans"/>
                <a:ea typeface="Tenor Sans"/>
                <a:cs typeface="Tenor Sans"/>
                <a:sym typeface="Tenor Sans"/>
              </a:rPr>
              <a:t> 26,018</a:t>
            </a:r>
          </a:p>
          <a:p>
            <a:pPr marL="539751" lvl="1" indent="-269876" algn="l">
              <a:lnSpc>
                <a:spcPts val="3500"/>
              </a:lnSpc>
              <a:buFont typeface="Arial"/>
              <a:buChar char="•"/>
            </a:pPr>
            <a:r>
              <a:rPr lang="en-US" sz="2500">
                <a:solidFill>
                  <a:srgbClr val="FFF5F0"/>
                </a:solidFill>
                <a:latin typeface="Tenor Sans"/>
                <a:ea typeface="Tenor Sans"/>
                <a:cs typeface="Tenor Sans"/>
                <a:sym typeface="Tenor Sans"/>
              </a:rPr>
              <a:t>Only 2 missing values (excluded)</a:t>
            </a:r>
          </a:p>
          <a:p>
            <a:pPr marL="539751" lvl="1" indent="-269876" algn="l">
              <a:lnSpc>
                <a:spcPts val="3500"/>
              </a:lnSpc>
              <a:buFont typeface="Arial"/>
              <a:buChar char="•"/>
            </a:pPr>
            <a:r>
              <a:rPr lang="en-US" sz="2500" u="sng">
                <a:solidFill>
                  <a:srgbClr val="FFF5F0"/>
                </a:solidFill>
                <a:latin typeface="Tenor Sans"/>
                <a:ea typeface="Tenor Sans"/>
                <a:cs typeface="Tenor Sans"/>
                <a:sym typeface="Tenor Sans"/>
              </a:rPr>
              <a:t>Price value range:</a:t>
            </a:r>
            <a:r>
              <a:rPr lang="en-US" sz="2500">
                <a:solidFill>
                  <a:srgbClr val="FFF5F0"/>
                </a:solidFill>
                <a:latin typeface="Tenor Sans"/>
                <a:ea typeface="Tenor Sans"/>
                <a:cs typeface="Tenor Sans"/>
                <a:sym typeface="Tenor Sans"/>
              </a:rPr>
              <a:t> $0.30 – $19.13</a:t>
            </a:r>
          </a:p>
          <a:p>
            <a:pPr marL="539751" lvl="1" indent="-269876" algn="l">
              <a:lnSpc>
                <a:spcPts val="3500"/>
              </a:lnSpc>
              <a:buFont typeface="Arial"/>
              <a:buChar char="•"/>
            </a:pPr>
            <a:r>
              <a:rPr lang="en-US" sz="2500" u="sng">
                <a:solidFill>
                  <a:srgbClr val="FFF5F0"/>
                </a:solidFill>
                <a:latin typeface="Tenor Sans"/>
                <a:ea typeface="Tenor Sans"/>
                <a:cs typeface="Tenor Sans"/>
                <a:sym typeface="Tenor Sans"/>
              </a:rPr>
              <a:t>Mean core CPI:</a:t>
            </a:r>
            <a:r>
              <a:rPr lang="en-US" sz="2500">
                <a:solidFill>
                  <a:srgbClr val="FFF5F0"/>
                </a:solidFill>
                <a:latin typeface="Tenor Sans"/>
                <a:ea typeface="Tenor Sans"/>
                <a:cs typeface="Tenor Sans"/>
                <a:sym typeface="Tenor Sans"/>
              </a:rPr>
              <a:t> ~3.03, peaked at 8.19</a:t>
            </a:r>
          </a:p>
          <a:p>
            <a:pPr marL="539751" lvl="1" indent="-269876" algn="l">
              <a:lnSpc>
                <a:spcPts val="3500"/>
              </a:lnSpc>
              <a:buFont typeface="Arial"/>
              <a:buChar char="•"/>
            </a:pPr>
            <a:r>
              <a:rPr lang="en-US" sz="2500" u="sng">
                <a:solidFill>
                  <a:srgbClr val="FFF5F0"/>
                </a:solidFill>
                <a:latin typeface="Tenor Sans"/>
                <a:ea typeface="Tenor Sans"/>
                <a:cs typeface="Tenor Sans"/>
                <a:sym typeface="Tenor Sans"/>
              </a:rPr>
              <a:t>Total food categories:</a:t>
            </a:r>
            <a:r>
              <a:rPr lang="en-US" sz="2500">
                <a:solidFill>
                  <a:srgbClr val="FFF5F0"/>
                </a:solidFill>
                <a:latin typeface="Tenor Sans"/>
                <a:ea typeface="Tenor Sans"/>
                <a:cs typeface="Tenor Sans"/>
                <a:sym typeface="Tenor Sans"/>
              </a:rPr>
              <a:t> 11</a:t>
            </a:r>
          </a:p>
          <a:p>
            <a:pPr algn="l">
              <a:lnSpc>
                <a:spcPts val="3500"/>
              </a:lnSpc>
            </a:pPr>
            <a:endParaRPr lang="en-US" sz="2500">
              <a:solidFill>
                <a:srgbClr val="FFF5F0"/>
              </a:solidFill>
              <a:latin typeface="Tenor Sans"/>
              <a:ea typeface="Tenor Sans"/>
              <a:cs typeface="Tenor Sans"/>
              <a:sym typeface="Tenor Sans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970344" y="3493038"/>
            <a:ext cx="5115760" cy="8153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487"/>
              </a:lnSpc>
            </a:pPr>
            <a:r>
              <a:rPr lang="en-US" sz="5068">
                <a:solidFill>
                  <a:srgbClr val="FFF5F0"/>
                </a:solidFill>
                <a:latin typeface="Tenor Sans"/>
                <a:ea typeface="Tenor Sans"/>
                <a:cs typeface="Tenor Sans"/>
                <a:sym typeface="Tenor Sans"/>
              </a:rPr>
              <a:t>FOOD PRICES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563074" y="3493038"/>
            <a:ext cx="7612285" cy="8153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87"/>
              </a:lnSpc>
            </a:pPr>
            <a:r>
              <a:rPr lang="en-US" sz="5068">
                <a:solidFill>
                  <a:srgbClr val="FFF5F0"/>
                </a:solidFill>
                <a:latin typeface="Tenor Sans"/>
                <a:ea typeface="Tenor Sans"/>
                <a:cs typeface="Tenor Sans"/>
                <a:sym typeface="Tenor Sans"/>
              </a:rPr>
              <a:t>EXPENDITURE DATA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408288" y="4251192"/>
            <a:ext cx="6983440" cy="43753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51" lvl="1" indent="-269876" algn="l">
              <a:lnSpc>
                <a:spcPts val="3500"/>
              </a:lnSpc>
              <a:buFont typeface="Arial"/>
              <a:buChar char="•"/>
            </a:pPr>
            <a:r>
              <a:rPr lang="en-US" sz="2500" u="sng">
                <a:solidFill>
                  <a:srgbClr val="FFF5F0"/>
                </a:solidFill>
                <a:latin typeface="Tenor Sans"/>
                <a:ea typeface="Tenor Sans"/>
                <a:cs typeface="Tenor Sans"/>
                <a:sym typeface="Tenor Sans"/>
              </a:rPr>
              <a:t>Time span:</a:t>
            </a:r>
            <a:r>
              <a:rPr lang="en-US" sz="2500">
                <a:solidFill>
                  <a:srgbClr val="FFF5F0"/>
                </a:solidFill>
                <a:latin typeface="Tenor Sans"/>
                <a:ea typeface="Tenor Sans"/>
                <a:cs typeface="Tenor Sans"/>
                <a:sym typeface="Tenor Sans"/>
              </a:rPr>
              <a:t> 2013–2023</a:t>
            </a:r>
          </a:p>
          <a:p>
            <a:pPr marL="539751" lvl="1" indent="-269876" algn="l">
              <a:lnSpc>
                <a:spcPts val="3500"/>
              </a:lnSpc>
              <a:buFont typeface="Arial"/>
              <a:buChar char="•"/>
            </a:pPr>
            <a:r>
              <a:rPr lang="en-US" sz="2500" u="sng">
                <a:solidFill>
                  <a:srgbClr val="FFF5F0"/>
                </a:solidFill>
                <a:latin typeface="Tenor Sans"/>
                <a:ea typeface="Tenor Sans"/>
                <a:cs typeface="Tenor Sans"/>
                <a:sym typeface="Tenor Sans"/>
              </a:rPr>
              <a:t>Total entries:</a:t>
            </a:r>
            <a:r>
              <a:rPr lang="en-US" sz="2500">
                <a:solidFill>
                  <a:srgbClr val="FFF5F0"/>
                </a:solidFill>
                <a:latin typeface="Tenor Sans"/>
                <a:ea typeface="Tenor Sans"/>
                <a:cs typeface="Tenor Sans"/>
                <a:sym typeface="Tenor Sans"/>
              </a:rPr>
              <a:t> 67 observations across 7 income groups</a:t>
            </a:r>
          </a:p>
          <a:p>
            <a:pPr marL="539751" lvl="1" indent="-269876" algn="l">
              <a:lnSpc>
                <a:spcPts val="3500"/>
              </a:lnSpc>
              <a:buFont typeface="Arial"/>
              <a:buChar char="•"/>
            </a:pPr>
            <a:r>
              <a:rPr lang="en-US" sz="2500" u="sng">
                <a:solidFill>
                  <a:srgbClr val="FFF5F0"/>
                </a:solidFill>
                <a:latin typeface="Tenor Sans"/>
                <a:ea typeface="Tenor Sans"/>
                <a:cs typeface="Tenor Sans"/>
                <a:sym typeface="Tenor Sans"/>
              </a:rPr>
              <a:t>Range of grocery spending:</a:t>
            </a:r>
            <a:r>
              <a:rPr lang="en-US" sz="2500">
                <a:solidFill>
                  <a:srgbClr val="FFF5F0"/>
                </a:solidFill>
                <a:latin typeface="Tenor Sans"/>
                <a:ea typeface="Tenor Sans"/>
                <a:cs typeface="Tenor Sans"/>
                <a:sym typeface="Tenor Sans"/>
              </a:rPr>
              <a:t> $53.40– $1574.33</a:t>
            </a:r>
          </a:p>
          <a:p>
            <a:pPr marL="539751" lvl="1" indent="-269876" algn="l">
              <a:lnSpc>
                <a:spcPts val="3500"/>
              </a:lnSpc>
              <a:buFont typeface="Arial"/>
              <a:buChar char="•"/>
            </a:pPr>
            <a:r>
              <a:rPr lang="en-US" sz="2500" u="sng">
                <a:solidFill>
                  <a:srgbClr val="FFF5F0"/>
                </a:solidFill>
                <a:latin typeface="Tenor Sans"/>
                <a:ea typeface="Tenor Sans"/>
                <a:cs typeface="Tenor Sans"/>
                <a:sym typeface="Tenor Sans"/>
              </a:rPr>
              <a:t>Mean total food expenditure:</a:t>
            </a:r>
            <a:r>
              <a:rPr lang="en-US" sz="2500">
                <a:solidFill>
                  <a:srgbClr val="FFF5F0"/>
                </a:solidFill>
                <a:latin typeface="Tenor Sans"/>
                <a:ea typeface="Tenor Sans"/>
                <a:cs typeface="Tenor Sans"/>
                <a:sym typeface="Tenor Sans"/>
              </a:rPr>
              <a:t> up to $2487</a:t>
            </a:r>
          </a:p>
          <a:p>
            <a:pPr marL="539751" lvl="1" indent="-269876" algn="l">
              <a:lnSpc>
                <a:spcPts val="3500"/>
              </a:lnSpc>
              <a:buFont typeface="Arial"/>
              <a:buChar char="•"/>
            </a:pPr>
            <a:r>
              <a:rPr lang="en-US" sz="2500" u="sng">
                <a:solidFill>
                  <a:srgbClr val="FFF5F0"/>
                </a:solidFill>
                <a:latin typeface="Tenor Sans"/>
                <a:ea typeface="Tenor Sans"/>
                <a:cs typeface="Tenor Sans"/>
                <a:sym typeface="Tenor Sans"/>
              </a:rPr>
              <a:t>Avg. group size:</a:t>
            </a:r>
            <a:r>
              <a:rPr lang="en-US" sz="2500">
                <a:solidFill>
                  <a:srgbClr val="FFF5F0"/>
                </a:solidFill>
                <a:latin typeface="Tenor Sans"/>
                <a:ea typeface="Tenor Sans"/>
                <a:cs typeface="Tenor Sans"/>
                <a:sym typeface="Tenor Sans"/>
              </a:rPr>
              <a:t> ~13,886 individuals</a:t>
            </a:r>
          </a:p>
          <a:p>
            <a:pPr marL="539751" lvl="1" indent="-269876" algn="l">
              <a:lnSpc>
                <a:spcPts val="3500"/>
              </a:lnSpc>
              <a:buFont typeface="Arial"/>
              <a:buChar char="•"/>
            </a:pPr>
            <a:r>
              <a:rPr lang="en-US" sz="2500">
                <a:solidFill>
                  <a:srgbClr val="FFF5F0"/>
                </a:solidFill>
                <a:latin typeface="Tenor Sans"/>
                <a:ea typeface="Tenor Sans"/>
                <a:cs typeface="Tenor Sans"/>
                <a:sym typeface="Tenor Sans"/>
              </a:rPr>
              <a:t>One null entry excluded from some calculations</a:t>
            </a:r>
          </a:p>
          <a:p>
            <a:pPr algn="l">
              <a:lnSpc>
                <a:spcPts val="3500"/>
              </a:lnSpc>
            </a:pPr>
            <a:endParaRPr lang="en-US" sz="2500">
              <a:solidFill>
                <a:srgbClr val="FFF5F0"/>
              </a:solidFill>
              <a:latin typeface="Tenor Sans"/>
              <a:ea typeface="Tenor Sans"/>
              <a:cs typeface="Tenor Sans"/>
              <a:sym typeface="Tenor Sans"/>
            </a:endParaRPr>
          </a:p>
        </p:txBody>
      </p:sp>
      <p:sp>
        <p:nvSpPr>
          <p:cNvPr id="14" name="Freeform 14"/>
          <p:cNvSpPr/>
          <p:nvPr/>
        </p:nvSpPr>
        <p:spPr>
          <a:xfrm>
            <a:off x="16175986" y="6456011"/>
            <a:ext cx="2166628" cy="5226514"/>
          </a:xfrm>
          <a:custGeom>
            <a:avLst/>
            <a:gdLst/>
            <a:ahLst/>
            <a:cxnLst/>
            <a:rect l="l" t="t" r="r" b="b"/>
            <a:pathLst>
              <a:path w="2166628" h="5226514">
                <a:moveTo>
                  <a:pt x="0" y="0"/>
                </a:moveTo>
                <a:lnTo>
                  <a:pt x="2166628" y="0"/>
                </a:lnTo>
                <a:lnTo>
                  <a:pt x="2166628" y="5226514"/>
                </a:lnTo>
                <a:lnTo>
                  <a:pt x="0" y="522651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 flipH="1" flipV="1">
            <a:off x="-388822" y="-1584557"/>
            <a:ext cx="2166628" cy="5226514"/>
          </a:xfrm>
          <a:custGeom>
            <a:avLst/>
            <a:gdLst/>
            <a:ahLst/>
            <a:cxnLst/>
            <a:rect l="l" t="t" r="r" b="b"/>
            <a:pathLst>
              <a:path w="2166628" h="5226514">
                <a:moveTo>
                  <a:pt x="2166628" y="5226514"/>
                </a:moveTo>
                <a:lnTo>
                  <a:pt x="0" y="5226514"/>
                </a:lnTo>
                <a:lnTo>
                  <a:pt x="0" y="0"/>
                </a:lnTo>
                <a:lnTo>
                  <a:pt x="2166628" y="0"/>
                </a:lnTo>
                <a:lnTo>
                  <a:pt x="2166628" y="5226514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>
            <a:off x="14279715" y="-135555"/>
            <a:ext cx="3792543" cy="3344333"/>
          </a:xfrm>
          <a:custGeom>
            <a:avLst/>
            <a:gdLst/>
            <a:ahLst/>
            <a:cxnLst/>
            <a:rect l="l" t="t" r="r" b="b"/>
            <a:pathLst>
              <a:path w="3792543" h="3344333">
                <a:moveTo>
                  <a:pt x="0" y="0"/>
                </a:moveTo>
                <a:lnTo>
                  <a:pt x="3792543" y="0"/>
                </a:lnTo>
                <a:lnTo>
                  <a:pt x="3792543" y="3344334"/>
                </a:lnTo>
                <a:lnTo>
                  <a:pt x="0" y="334433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TextBox 17"/>
          <p:cNvSpPr txBox="1"/>
          <p:nvPr/>
        </p:nvSpPr>
        <p:spPr>
          <a:xfrm>
            <a:off x="2440454" y="1711360"/>
            <a:ext cx="12641584" cy="12824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b="1" dirty="0">
                <a:solidFill>
                  <a:srgbClr val="FFF5F0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DESCRIPTIVE STATISTICS</a:t>
            </a:r>
          </a:p>
        </p:txBody>
      </p:sp>
      <p:sp>
        <p:nvSpPr>
          <p:cNvPr id="18" name="Freeform 18"/>
          <p:cNvSpPr/>
          <p:nvPr/>
        </p:nvSpPr>
        <p:spPr>
          <a:xfrm rot="-659453">
            <a:off x="201270" y="6769777"/>
            <a:ext cx="3792543" cy="3344333"/>
          </a:xfrm>
          <a:custGeom>
            <a:avLst/>
            <a:gdLst/>
            <a:ahLst/>
            <a:cxnLst/>
            <a:rect l="l" t="t" r="r" b="b"/>
            <a:pathLst>
              <a:path w="3792543" h="3344333">
                <a:moveTo>
                  <a:pt x="0" y="0"/>
                </a:moveTo>
                <a:lnTo>
                  <a:pt x="3792543" y="0"/>
                </a:lnTo>
                <a:lnTo>
                  <a:pt x="3792543" y="3344333"/>
                </a:lnTo>
                <a:lnTo>
                  <a:pt x="0" y="334433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64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264378"/>
            <a:ext cx="20499185" cy="10287000"/>
            <a:chOff x="0" y="0"/>
            <a:chExt cx="27332247" cy="13716000"/>
          </a:xfrm>
        </p:grpSpPr>
        <p:sp>
          <p:nvSpPr>
            <p:cNvPr id="3" name="Freeform 3"/>
            <p:cNvSpPr/>
            <p:nvPr/>
          </p:nvSpPr>
          <p:spPr>
            <a:xfrm rot="5400000">
              <a:off x="13641185" y="24938"/>
              <a:ext cx="13716000" cy="13666124"/>
            </a:xfrm>
            <a:custGeom>
              <a:avLst/>
              <a:gdLst/>
              <a:ahLst/>
              <a:cxnLst/>
              <a:rect l="l" t="t" r="r" b="b"/>
              <a:pathLst>
                <a:path w="13716000" h="13666124">
                  <a:moveTo>
                    <a:pt x="0" y="0"/>
                  </a:moveTo>
                  <a:lnTo>
                    <a:pt x="13716000" y="0"/>
                  </a:lnTo>
                  <a:lnTo>
                    <a:pt x="13716000" y="13666124"/>
                  </a:lnTo>
                  <a:lnTo>
                    <a:pt x="0" y="136661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Freeform 4"/>
            <p:cNvSpPr/>
            <p:nvPr/>
          </p:nvSpPr>
          <p:spPr>
            <a:xfrm rot="5400000">
              <a:off x="-24938" y="24938"/>
              <a:ext cx="13716000" cy="13666124"/>
            </a:xfrm>
            <a:custGeom>
              <a:avLst/>
              <a:gdLst/>
              <a:ahLst/>
              <a:cxnLst/>
              <a:rect l="l" t="t" r="r" b="b"/>
              <a:pathLst>
                <a:path w="13716000" h="13666124">
                  <a:moveTo>
                    <a:pt x="0" y="0"/>
                  </a:moveTo>
                  <a:lnTo>
                    <a:pt x="13716000" y="0"/>
                  </a:lnTo>
                  <a:lnTo>
                    <a:pt x="13716000" y="13666124"/>
                  </a:lnTo>
                  <a:lnTo>
                    <a:pt x="0" y="136661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Freeform 5"/>
          <p:cNvSpPr/>
          <p:nvPr/>
        </p:nvSpPr>
        <p:spPr>
          <a:xfrm>
            <a:off x="10436110" y="-135555"/>
            <a:ext cx="8425526" cy="1164255"/>
          </a:xfrm>
          <a:custGeom>
            <a:avLst/>
            <a:gdLst/>
            <a:ahLst/>
            <a:cxnLst/>
            <a:rect l="l" t="t" r="r" b="b"/>
            <a:pathLst>
              <a:path w="8425526" h="1164255">
                <a:moveTo>
                  <a:pt x="0" y="0"/>
                </a:moveTo>
                <a:lnTo>
                  <a:pt x="8425526" y="0"/>
                </a:lnTo>
                <a:lnTo>
                  <a:pt x="8425526" y="1164255"/>
                </a:lnTo>
                <a:lnTo>
                  <a:pt x="0" y="11642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flipH="1" flipV="1">
            <a:off x="-750855" y="9258300"/>
            <a:ext cx="12386729" cy="1711621"/>
          </a:xfrm>
          <a:custGeom>
            <a:avLst/>
            <a:gdLst/>
            <a:ahLst/>
            <a:cxnLst/>
            <a:rect l="l" t="t" r="r" b="b"/>
            <a:pathLst>
              <a:path w="12386729" h="1711621">
                <a:moveTo>
                  <a:pt x="12386729" y="1711621"/>
                </a:moveTo>
                <a:lnTo>
                  <a:pt x="0" y="1711621"/>
                </a:lnTo>
                <a:lnTo>
                  <a:pt x="0" y="0"/>
                </a:lnTo>
                <a:lnTo>
                  <a:pt x="12386729" y="0"/>
                </a:lnTo>
                <a:lnTo>
                  <a:pt x="12386729" y="1711621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1028700" y="955587"/>
            <a:ext cx="16230600" cy="8375825"/>
            <a:chOff x="0" y="0"/>
            <a:chExt cx="4274726" cy="220597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274726" cy="2205979"/>
            </a:xfrm>
            <a:custGeom>
              <a:avLst/>
              <a:gdLst/>
              <a:ahLst/>
              <a:cxnLst/>
              <a:rect l="l" t="t" r="r" b="b"/>
              <a:pathLst>
                <a:path w="4274726" h="2205979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2181652"/>
                  </a:lnTo>
                  <a:cubicBezTo>
                    <a:pt x="4274726" y="2188104"/>
                    <a:pt x="4272163" y="2194291"/>
                    <a:pt x="4267601" y="2198854"/>
                  </a:cubicBezTo>
                  <a:cubicBezTo>
                    <a:pt x="4263039" y="2203416"/>
                    <a:pt x="4256851" y="2205979"/>
                    <a:pt x="4250399" y="2205979"/>
                  </a:cubicBezTo>
                  <a:lnTo>
                    <a:pt x="24327" y="2205979"/>
                  </a:lnTo>
                  <a:cubicBezTo>
                    <a:pt x="10891" y="2205979"/>
                    <a:pt x="0" y="2195087"/>
                    <a:pt x="0" y="2181652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D39FA4"/>
            </a:solidFill>
            <a:ln w="209550" cap="rnd">
              <a:solidFill>
                <a:srgbClr val="EFDFCC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4274726" cy="224407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6175986" y="6456011"/>
            <a:ext cx="2166628" cy="5226514"/>
          </a:xfrm>
          <a:custGeom>
            <a:avLst/>
            <a:gdLst/>
            <a:ahLst/>
            <a:cxnLst/>
            <a:rect l="l" t="t" r="r" b="b"/>
            <a:pathLst>
              <a:path w="2166628" h="5226514">
                <a:moveTo>
                  <a:pt x="0" y="0"/>
                </a:moveTo>
                <a:lnTo>
                  <a:pt x="2166628" y="0"/>
                </a:lnTo>
                <a:lnTo>
                  <a:pt x="2166628" y="5226514"/>
                </a:lnTo>
                <a:lnTo>
                  <a:pt x="0" y="522651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 flipH="1" flipV="1">
            <a:off x="-388822" y="-1584557"/>
            <a:ext cx="2166628" cy="5226514"/>
          </a:xfrm>
          <a:custGeom>
            <a:avLst/>
            <a:gdLst/>
            <a:ahLst/>
            <a:cxnLst/>
            <a:rect l="l" t="t" r="r" b="b"/>
            <a:pathLst>
              <a:path w="2166628" h="5226514">
                <a:moveTo>
                  <a:pt x="2166628" y="5226514"/>
                </a:moveTo>
                <a:lnTo>
                  <a:pt x="0" y="5226514"/>
                </a:lnTo>
                <a:lnTo>
                  <a:pt x="0" y="0"/>
                </a:lnTo>
                <a:lnTo>
                  <a:pt x="2166628" y="0"/>
                </a:lnTo>
                <a:lnTo>
                  <a:pt x="2166628" y="5226514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 flipH="1">
            <a:off x="242606" y="398686"/>
            <a:ext cx="3455477" cy="3047102"/>
          </a:xfrm>
          <a:custGeom>
            <a:avLst/>
            <a:gdLst/>
            <a:ahLst/>
            <a:cxnLst/>
            <a:rect l="l" t="t" r="r" b="b"/>
            <a:pathLst>
              <a:path w="3455477" h="3047102">
                <a:moveTo>
                  <a:pt x="3455476" y="0"/>
                </a:moveTo>
                <a:lnTo>
                  <a:pt x="0" y="0"/>
                </a:lnTo>
                <a:lnTo>
                  <a:pt x="0" y="3047102"/>
                </a:lnTo>
                <a:lnTo>
                  <a:pt x="3455476" y="3047102"/>
                </a:lnTo>
                <a:lnTo>
                  <a:pt x="3455476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8941956" y="2754859"/>
            <a:ext cx="7736488" cy="4777281"/>
          </a:xfrm>
          <a:custGeom>
            <a:avLst/>
            <a:gdLst/>
            <a:ahLst/>
            <a:cxnLst/>
            <a:rect l="l" t="t" r="r" b="b"/>
            <a:pathLst>
              <a:path w="7736488" h="4777281">
                <a:moveTo>
                  <a:pt x="0" y="0"/>
                </a:moveTo>
                <a:lnTo>
                  <a:pt x="7736488" y="0"/>
                </a:lnTo>
                <a:lnTo>
                  <a:pt x="7736488" y="4777282"/>
                </a:lnTo>
                <a:lnTo>
                  <a:pt x="0" y="477728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  <a:ln cap="rnd">
            <a:noFill/>
            <a:prstDash val="solid"/>
            <a:round/>
          </a:ln>
        </p:spPr>
        <p:txBody>
          <a:bodyPr/>
          <a:lstStyle/>
          <a:p>
            <a:endParaRPr lang="en-US"/>
          </a:p>
        </p:txBody>
      </p:sp>
      <p:sp>
        <p:nvSpPr>
          <p:cNvPr id="14" name="TextBox 14"/>
          <p:cNvSpPr txBox="1"/>
          <p:nvPr/>
        </p:nvSpPr>
        <p:spPr>
          <a:xfrm>
            <a:off x="2905999" y="1576137"/>
            <a:ext cx="12551074" cy="5727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60"/>
              </a:lnSpc>
            </a:pPr>
            <a:r>
              <a:rPr lang="en-US" sz="3329" spc="-149">
                <a:solidFill>
                  <a:srgbClr val="FFF5F0"/>
                </a:solidFill>
                <a:latin typeface="Tenor Sans"/>
                <a:ea typeface="Tenor Sans"/>
                <a:cs typeface="Tenor Sans"/>
                <a:sym typeface="Tenor Sans"/>
              </a:rPr>
              <a:t>FOOD PRICE TRENDS DURING HIGH INFLATION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777806" y="3405750"/>
            <a:ext cx="6929957" cy="4606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FFF5F0"/>
                </a:solidFill>
                <a:latin typeface="Tenor Sans"/>
                <a:ea typeface="Tenor Sans"/>
                <a:cs typeface="Tenor Sans"/>
                <a:sym typeface="Tenor Sans"/>
              </a:rPr>
              <a:t>Categories that have a greater positive value indicate foods that have more volatile prices than other foods</a:t>
            </a:r>
          </a:p>
          <a:p>
            <a:pPr marL="1036320" lvl="2" indent="-345440" algn="l">
              <a:lnSpc>
                <a:spcPts val="3359"/>
              </a:lnSpc>
              <a:buFont typeface="Arial"/>
              <a:buChar char="⚬"/>
            </a:pPr>
            <a:r>
              <a:rPr lang="en-US" sz="2400">
                <a:solidFill>
                  <a:srgbClr val="FFF5F0"/>
                </a:solidFill>
                <a:latin typeface="Tenor Sans"/>
                <a:ea typeface="Tenor Sans"/>
                <a:cs typeface="Tenor Sans"/>
                <a:sym typeface="Tenor Sans"/>
              </a:rPr>
              <a:t>Notable: beef, frozen desserts, pork</a:t>
            </a:r>
          </a:p>
          <a:p>
            <a:pPr algn="l">
              <a:lnSpc>
                <a:spcPts val="3359"/>
              </a:lnSpc>
            </a:pPr>
            <a:endParaRPr lang="en-US" sz="2400">
              <a:solidFill>
                <a:srgbClr val="FFF5F0"/>
              </a:solidFill>
              <a:latin typeface="Tenor Sans"/>
              <a:ea typeface="Tenor Sans"/>
              <a:cs typeface="Tenor Sans"/>
              <a:sym typeface="Tenor Sans"/>
            </a:endParaRPr>
          </a:p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FFF5F0"/>
                </a:solidFill>
                <a:latin typeface="Tenor Sans"/>
                <a:ea typeface="Tenor Sans"/>
                <a:cs typeface="Tenor Sans"/>
                <a:sym typeface="Tenor Sans"/>
              </a:rPr>
              <a:t>Categories with a greater negative value indicate foods with more stable prices</a:t>
            </a:r>
          </a:p>
          <a:p>
            <a:pPr marL="1036320" lvl="2" indent="-345440" algn="l">
              <a:lnSpc>
                <a:spcPts val="3359"/>
              </a:lnSpc>
              <a:buFont typeface="Arial"/>
              <a:buChar char="⚬"/>
            </a:pPr>
            <a:r>
              <a:rPr lang="en-US" sz="2400">
                <a:solidFill>
                  <a:srgbClr val="FFF5F0"/>
                </a:solidFill>
                <a:latin typeface="Tenor Sans"/>
                <a:ea typeface="Tenor Sans"/>
                <a:cs typeface="Tenor Sans"/>
                <a:sym typeface="Tenor Sans"/>
              </a:rPr>
              <a:t>Notable: grains &amp; baked Goods, fruits, and pantry staples</a:t>
            </a:r>
          </a:p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FFF5F0"/>
                </a:solidFill>
                <a:latin typeface="Tenor Sans"/>
                <a:ea typeface="Tenor Sans"/>
                <a:cs typeface="Tenor Sans"/>
                <a:sym typeface="Tenor Sans"/>
              </a:rPr>
              <a:t> </a:t>
            </a:r>
          </a:p>
          <a:p>
            <a:pPr algn="l">
              <a:lnSpc>
                <a:spcPts val="3359"/>
              </a:lnSpc>
            </a:pPr>
            <a:endParaRPr lang="en-US" sz="2400">
              <a:solidFill>
                <a:srgbClr val="FFF5F0"/>
              </a:solidFill>
              <a:latin typeface="Tenor Sans"/>
              <a:ea typeface="Tenor Sans"/>
              <a:cs typeface="Tenor Sans"/>
              <a:sym typeface="Tenor San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</TotalTime>
  <Words>1217</Words>
  <Application>Microsoft Office PowerPoint</Application>
  <PresentationFormat>Custom</PresentationFormat>
  <Paragraphs>155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Calibri</vt:lpstr>
      <vt:lpstr>The Seasons Bold</vt:lpstr>
      <vt:lpstr>Arial</vt:lpstr>
      <vt:lpstr>Tenor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DATA205_33334_Yuengling_Presentation</dc:title>
  <cp:lastModifiedBy>Olivia Yuengling</cp:lastModifiedBy>
  <cp:revision>2</cp:revision>
  <dcterms:created xsi:type="dcterms:W3CDTF">2006-08-16T00:00:00Z</dcterms:created>
  <dcterms:modified xsi:type="dcterms:W3CDTF">2025-05-14T00:45:00Z</dcterms:modified>
  <dc:identifier>DAGnEAD4pik</dc:identifier>
</cp:coreProperties>
</file>